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57" r:id="rId11"/>
    <p:sldId id="281" r:id="rId12"/>
    <p:sldId id="258" r:id="rId13"/>
    <p:sldId id="259" r:id="rId14"/>
    <p:sldId id="282" r:id="rId15"/>
    <p:sldId id="260" r:id="rId16"/>
    <p:sldId id="261" r:id="rId17"/>
    <p:sldId id="262" r:id="rId18"/>
    <p:sldId id="263" r:id="rId19"/>
    <p:sldId id="265" r:id="rId20"/>
    <p:sldId id="266" r:id="rId21"/>
    <p:sldId id="267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C2A890-DC5E-4C0C-9A82-6B3B54C2B0DF}" type="datetimeFigureOut">
              <a:rPr lang="en-US" smtClean="0"/>
              <a:pPr/>
              <a:t>8/16/2014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95D108-540E-49D7-9085-1C8332B5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of the Year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Show what you know 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91200"/>
          </a:xfrm>
        </p:spPr>
        <p:txBody>
          <a:bodyPr>
            <a:normAutofit fontScale="77500" lnSpcReduction="20000"/>
          </a:bodyPr>
          <a:lstStyle/>
          <a:p>
            <a:pPr lvl="2">
              <a:buNone/>
            </a:pPr>
            <a:r>
              <a:rPr lang="en-US" sz="5200" b="1" dirty="0" smtClean="0"/>
              <a:t> A noun is a person, place, thing, or idea. There are 4 types</a:t>
            </a:r>
            <a:r>
              <a:rPr lang="en-US" sz="5200" b="1" dirty="0" smtClean="0"/>
              <a:t>:</a:t>
            </a:r>
          </a:p>
          <a:p>
            <a:pPr lvl="2">
              <a:buNone/>
            </a:pPr>
            <a:endParaRPr lang="en-US" sz="5200" b="1" dirty="0" smtClean="0"/>
          </a:p>
          <a:p>
            <a:pPr lvl="2">
              <a:buFont typeface="Arial" charset="0"/>
              <a:buChar char="•"/>
            </a:pPr>
            <a:r>
              <a:rPr lang="en-US" sz="5200" b="1" dirty="0" smtClean="0"/>
              <a:t>Compound- </a:t>
            </a:r>
            <a:r>
              <a:rPr lang="en-US" sz="5200" dirty="0" smtClean="0"/>
              <a:t>two nouns put together to make </a:t>
            </a:r>
            <a:r>
              <a:rPr lang="en-US" sz="5200" dirty="0" smtClean="0"/>
              <a:t>one</a:t>
            </a:r>
          </a:p>
          <a:p>
            <a:pPr lvl="2">
              <a:buNone/>
            </a:pPr>
            <a:r>
              <a:rPr lang="en-US" sz="5200" dirty="0" smtClean="0"/>
              <a:t>			 </a:t>
            </a:r>
            <a:r>
              <a:rPr lang="en-US" sz="5200" dirty="0" smtClean="0"/>
              <a:t>ex. football, </a:t>
            </a:r>
            <a:r>
              <a:rPr lang="en-US" sz="5200" dirty="0" smtClean="0"/>
              <a:t>ice age,</a:t>
            </a:r>
            <a:br>
              <a:rPr lang="en-US" sz="5200" dirty="0" smtClean="0"/>
            </a:br>
            <a:r>
              <a:rPr lang="en-US" sz="5200" dirty="0" smtClean="0"/>
              <a:t>			 father-in-law</a:t>
            </a:r>
            <a:endParaRPr lang="en-US" sz="5200" dirty="0" smtClean="0"/>
          </a:p>
          <a:p>
            <a:pPr lvl="2">
              <a:buNone/>
            </a:pPr>
            <a:endParaRPr lang="en-US" sz="5200" dirty="0" smtClean="0"/>
          </a:p>
          <a:p>
            <a:pPr lvl="2">
              <a:buFont typeface="Arial" charset="0"/>
              <a:buChar char="•"/>
            </a:pPr>
            <a:r>
              <a:rPr lang="en-US" sz="5200" b="1" dirty="0" smtClean="0"/>
              <a:t>Common- </a:t>
            </a:r>
            <a:r>
              <a:rPr lang="en-US" sz="5200" dirty="0" smtClean="0"/>
              <a:t>person, place, thing, idea, or </a:t>
            </a:r>
            <a:r>
              <a:rPr lang="en-US" sz="5200" dirty="0" smtClean="0"/>
              <a:t>concept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40491"/>
          </a:xfrm>
        </p:spPr>
        <p:txBody>
          <a:bodyPr>
            <a:normAutofit fontScale="77500" lnSpcReduction="20000"/>
          </a:bodyPr>
          <a:lstStyle/>
          <a:p>
            <a:pPr lvl="2">
              <a:buFont typeface="Arial" charset="0"/>
              <a:buChar char="•"/>
            </a:pPr>
            <a:endParaRPr lang="en-US" sz="5200" b="1" dirty="0" smtClean="0"/>
          </a:p>
          <a:p>
            <a:pPr lvl="2">
              <a:buFont typeface="Arial" charset="0"/>
              <a:buChar char="•"/>
            </a:pPr>
            <a:r>
              <a:rPr lang="en-US" sz="5200" b="1" dirty="0" smtClean="0"/>
              <a:t>Proper- </a:t>
            </a:r>
            <a:r>
              <a:rPr lang="en-US" sz="5200" dirty="0" smtClean="0"/>
              <a:t>specific name of a </a:t>
            </a:r>
            <a:r>
              <a:rPr lang="en-US" sz="5200" dirty="0" smtClean="0"/>
              <a:t>noun</a:t>
            </a:r>
          </a:p>
          <a:p>
            <a:pPr lvl="2"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		 </a:t>
            </a:r>
            <a:r>
              <a:rPr lang="en-US" sz="5200" dirty="0" smtClean="0"/>
              <a:t>ex. Mrs. </a:t>
            </a:r>
            <a:r>
              <a:rPr lang="en-US" sz="5200" dirty="0" err="1" smtClean="0"/>
              <a:t>Atcheson,Georgia</a:t>
            </a:r>
            <a:endParaRPr lang="en-US" sz="5200" dirty="0" smtClean="0"/>
          </a:p>
          <a:p>
            <a:pPr lvl="2">
              <a:buNone/>
            </a:pPr>
            <a:endParaRPr lang="en-US" sz="5200" dirty="0" smtClean="0"/>
          </a:p>
          <a:p>
            <a:pPr lvl="2">
              <a:buFont typeface="Arial" charset="0"/>
              <a:buChar char="•"/>
            </a:pPr>
            <a:r>
              <a:rPr lang="en-US" sz="5200" b="1" dirty="0" smtClean="0"/>
              <a:t>Collective- </a:t>
            </a:r>
            <a:r>
              <a:rPr lang="en-US" sz="5200" dirty="0" smtClean="0"/>
              <a:t>one word/noun to represent a group </a:t>
            </a:r>
            <a:endParaRPr lang="en-US" sz="5200" dirty="0" smtClean="0"/>
          </a:p>
          <a:p>
            <a:pPr lvl="2">
              <a:buNone/>
            </a:pPr>
            <a:r>
              <a:rPr lang="en-US" sz="5200" dirty="0" smtClean="0"/>
              <a:t>	</a:t>
            </a:r>
            <a:r>
              <a:rPr lang="en-US" sz="5200" dirty="0" smtClean="0"/>
              <a:t>		ex</a:t>
            </a:r>
            <a:r>
              <a:rPr lang="en-US" sz="5200" dirty="0" smtClean="0"/>
              <a:t>. </a:t>
            </a:r>
            <a:r>
              <a:rPr lang="en-US" sz="5200" dirty="0" smtClean="0"/>
              <a:t>team, </a:t>
            </a:r>
            <a:r>
              <a:rPr lang="en-US" sz="5200" dirty="0" smtClean="0"/>
              <a:t>flock</a:t>
            </a:r>
          </a:p>
          <a:p>
            <a:pPr lvl="2">
              <a:buFont typeface="Arial" charset="0"/>
              <a:buChar char="•"/>
            </a:pPr>
            <a:endParaRPr lang="en-US" sz="5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James Patterson </a:t>
            </a:r>
            <a:r>
              <a:rPr lang="en-US" dirty="0" smtClean="0"/>
              <a:t>is easily one of my favorite authors.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proper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company</a:t>
            </a:r>
            <a:r>
              <a:rPr lang="en-US" dirty="0" smtClean="0"/>
              <a:t> of dancers will entertain us first.</a:t>
            </a:r>
            <a:br>
              <a:rPr lang="en-US" dirty="0" smtClean="0"/>
            </a:br>
            <a:endParaRPr lang="en-US" dirty="0" smtClean="0"/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collective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library</a:t>
            </a:r>
            <a:r>
              <a:rPr lang="en-US" dirty="0" smtClean="0"/>
              <a:t> at Carrollton Junior High will close at 4:00 p.m.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common</a:t>
            </a:r>
          </a:p>
          <a:p>
            <a:r>
              <a:rPr lang="en-US" dirty="0" smtClean="0"/>
              <a:t>To do well at our game, we will need a lot of </a:t>
            </a:r>
            <a:r>
              <a:rPr lang="en-US" b="1" u="sng" dirty="0" smtClean="0"/>
              <a:t>teamwork</a:t>
            </a:r>
            <a:r>
              <a:rPr lang="en-US" dirty="0" smtClean="0"/>
              <a:t>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compound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you classify the underlined noun in the following sentences?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pronoun takes the place/replaces a noun.</a:t>
            </a:r>
          </a:p>
          <a:p>
            <a:r>
              <a:rPr lang="en-US" dirty="0" smtClean="0"/>
              <a:t>Antecedent </a:t>
            </a:r>
            <a:r>
              <a:rPr lang="en-US" dirty="0" smtClean="0"/>
              <a:t>– word the pronoun takes the place of in the sentence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Kinds of Pronouns</a:t>
            </a:r>
          </a:p>
          <a:p>
            <a:pPr lvl="1"/>
            <a:r>
              <a:rPr lang="en-US" u="sng" dirty="0" smtClean="0"/>
              <a:t>Personal</a:t>
            </a:r>
            <a:r>
              <a:rPr lang="en-US" b="1" dirty="0" smtClean="0"/>
              <a:t>- </a:t>
            </a:r>
            <a:r>
              <a:rPr lang="en-US" dirty="0" smtClean="0"/>
              <a:t>refer to the person speaking, the person spoken to, or thing spoken about</a:t>
            </a:r>
          </a:p>
          <a:p>
            <a:pPr lvl="1"/>
            <a:r>
              <a:rPr lang="en-US" u="sng" dirty="0" smtClean="0"/>
              <a:t>Demonstrative</a:t>
            </a:r>
            <a:r>
              <a:rPr lang="en-US" dirty="0" smtClean="0"/>
              <a:t>- point out a specific noun</a:t>
            </a:r>
          </a:p>
          <a:p>
            <a:pPr lvl="2"/>
            <a:r>
              <a:rPr lang="en-US" dirty="0" smtClean="0"/>
              <a:t>this, that, these, those</a:t>
            </a:r>
          </a:p>
          <a:p>
            <a:pPr lvl="1"/>
            <a:r>
              <a:rPr lang="en-US" u="sng" dirty="0" smtClean="0"/>
              <a:t>Relative</a:t>
            </a:r>
            <a:r>
              <a:rPr lang="en-US" dirty="0" smtClean="0"/>
              <a:t>-begins a subordinate clause</a:t>
            </a:r>
            <a:endParaRPr lang="en-US" u="sng" dirty="0" smtClean="0"/>
          </a:p>
          <a:p>
            <a:pPr lvl="2"/>
            <a:r>
              <a:rPr lang="en-US" dirty="0" smtClean="0"/>
              <a:t>that, which, who, whom, whose</a:t>
            </a:r>
          </a:p>
          <a:p>
            <a:pPr lvl="1"/>
            <a:r>
              <a:rPr lang="en-US" u="sng" dirty="0" smtClean="0"/>
              <a:t>Interrogative</a:t>
            </a:r>
            <a:r>
              <a:rPr lang="en-US" dirty="0" smtClean="0"/>
              <a:t>- begins a question</a:t>
            </a:r>
            <a:endParaRPr lang="en-US" u="sng" dirty="0" smtClean="0"/>
          </a:p>
          <a:p>
            <a:pPr lvl="2"/>
            <a:r>
              <a:rPr lang="en-US" dirty="0" smtClean="0"/>
              <a:t>what, which, who, whom, whose</a:t>
            </a:r>
          </a:p>
          <a:p>
            <a:pPr lvl="1"/>
            <a:r>
              <a:rPr lang="en-US" u="sng" dirty="0" smtClean="0"/>
              <a:t>Indefinite</a:t>
            </a:r>
            <a:r>
              <a:rPr lang="en-US" dirty="0" smtClean="0"/>
              <a:t> – not specific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Mr. Phillips accepted </a:t>
            </a:r>
            <a:r>
              <a:rPr lang="en-US" b="1" u="sng" dirty="0" smtClean="0"/>
              <a:t>his</a:t>
            </a:r>
            <a:r>
              <a:rPr lang="en-US" dirty="0" smtClean="0"/>
              <a:t> award with dignity.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baseline="30000" dirty="0" smtClean="0">
                <a:solidFill>
                  <a:srgbClr val="0070C0"/>
                </a:solidFill>
              </a:rPr>
              <a:t>rd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person </a:t>
            </a:r>
            <a:r>
              <a:rPr lang="en-US" dirty="0" smtClean="0">
                <a:solidFill>
                  <a:srgbClr val="0070C0"/>
                </a:solidFill>
              </a:rPr>
              <a:t>personal </a:t>
            </a:r>
          </a:p>
          <a:p>
            <a:r>
              <a:rPr lang="en-US" b="1" u="sng" dirty="0" smtClean="0"/>
              <a:t>That</a:t>
            </a:r>
            <a:r>
              <a:rPr lang="en-US" dirty="0" smtClean="0"/>
              <a:t> is the last piece of cake!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Demonstrative </a:t>
            </a:r>
          </a:p>
          <a:p>
            <a:r>
              <a:rPr lang="en-US" b="1" u="sng" dirty="0" smtClean="0"/>
              <a:t>No one </a:t>
            </a:r>
            <a:r>
              <a:rPr lang="en-US" dirty="0" smtClean="0"/>
              <a:t>really knows that Mrs. Ogles has magic powers.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Indefinite </a:t>
            </a:r>
          </a:p>
          <a:p>
            <a:r>
              <a:rPr lang="en-US" dirty="0" smtClean="0"/>
              <a:t>Mrs. Allen is the person </a:t>
            </a:r>
            <a:r>
              <a:rPr lang="en-US" b="1" u="sng" dirty="0" smtClean="0"/>
              <a:t>who</a:t>
            </a:r>
            <a:r>
              <a:rPr lang="en-US" dirty="0" smtClean="0"/>
              <a:t> is in charge today.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Relative </a:t>
            </a:r>
          </a:p>
          <a:p>
            <a:r>
              <a:rPr lang="en-US" b="1" u="sng" dirty="0" smtClean="0"/>
              <a:t>Who</a:t>
            </a:r>
            <a:r>
              <a:rPr lang="en-US" dirty="0" smtClean="0"/>
              <a:t> knows how old Dr. Simpson is?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Interrogative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you classify the underlined pronoun in the following sentences?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v</a:t>
            </a:r>
            <a:r>
              <a:rPr lang="en-US" b="1" dirty="0" smtClean="0"/>
              <a:t>erb shows action. </a:t>
            </a:r>
            <a:endParaRPr lang="en-US" b="1" dirty="0" smtClean="0"/>
          </a:p>
          <a:p>
            <a:pPr lvl="1"/>
            <a:r>
              <a:rPr lang="en-US" dirty="0" smtClean="0"/>
              <a:t>Visible or mental</a:t>
            </a:r>
          </a:p>
          <a:p>
            <a:r>
              <a:rPr lang="en-US" b="1" dirty="0" smtClean="0"/>
              <a:t>Linking Verbs- </a:t>
            </a:r>
            <a:r>
              <a:rPr lang="en-US" dirty="0" smtClean="0"/>
              <a:t>connects a noun or pronoun </a:t>
            </a:r>
            <a:r>
              <a:rPr lang="en-US" dirty="0" smtClean="0"/>
              <a:t>at or near the beginning of a sentence with a word at or near the end.</a:t>
            </a:r>
            <a:endParaRPr lang="en-US" b="1" dirty="0" smtClean="0"/>
          </a:p>
          <a:p>
            <a:r>
              <a:rPr lang="en-US" b="1" dirty="0" smtClean="0"/>
              <a:t>Helping Verbs- </a:t>
            </a:r>
            <a:r>
              <a:rPr lang="en-US" dirty="0" smtClean="0"/>
              <a:t>added before another verb</a:t>
            </a:r>
            <a:endParaRPr lang="en-US" b="1" dirty="0" smtClean="0"/>
          </a:p>
          <a:p>
            <a:pPr lvl="1"/>
            <a:r>
              <a:rPr lang="en-US" dirty="0" smtClean="0"/>
              <a:t>Help create a verb phrase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r>
              <a:rPr lang="en-US" dirty="0" smtClean="0"/>
              <a:t>She </a:t>
            </a:r>
            <a:r>
              <a:rPr lang="en-US" u="sng" dirty="0" smtClean="0"/>
              <a:t>felt</a:t>
            </a:r>
            <a:r>
              <a:rPr lang="en-US" dirty="0" smtClean="0"/>
              <a:t> sick after she ate rotten bananas.</a:t>
            </a:r>
            <a:br>
              <a:rPr lang="en-US" dirty="0" smtClean="0"/>
            </a:br>
            <a:endParaRPr lang="en-US" dirty="0" smtClean="0"/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linking</a:t>
            </a:r>
          </a:p>
          <a:p>
            <a:r>
              <a:rPr lang="en-US" dirty="0" smtClean="0"/>
              <a:t>Her mother </a:t>
            </a:r>
            <a:r>
              <a:rPr lang="en-US" u="sng" dirty="0" smtClean="0"/>
              <a:t>felt</a:t>
            </a:r>
            <a:r>
              <a:rPr lang="en-US" dirty="0" smtClean="0"/>
              <a:t> her head to see if she had a temperature.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action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had</a:t>
            </a:r>
            <a:r>
              <a:rPr lang="en-US" dirty="0" smtClean="0"/>
              <a:t> felt for splinters in the stray cat’s foot.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helping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you classify the underlined verb in the following sentences?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Adjectives answe</a:t>
            </a:r>
            <a:r>
              <a:rPr lang="en-US" sz="3200" dirty="0" smtClean="0"/>
              <a:t>r these 4 questions: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What kind? </a:t>
            </a:r>
            <a:r>
              <a:rPr lang="en-US" sz="3200" u="sng" dirty="0" smtClean="0"/>
              <a:t>w</a:t>
            </a:r>
            <a:r>
              <a:rPr lang="en-US" sz="3200" u="sng" dirty="0" smtClean="0"/>
              <a:t>hite</a:t>
            </a:r>
            <a:r>
              <a:rPr lang="en-US" sz="3200" dirty="0" smtClean="0"/>
              <a:t> fence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Which one? </a:t>
            </a:r>
            <a:r>
              <a:rPr lang="en-US" sz="3200" u="sng" dirty="0" smtClean="0"/>
              <a:t>t</a:t>
            </a:r>
            <a:r>
              <a:rPr lang="en-US" sz="3200" u="sng" dirty="0" smtClean="0"/>
              <a:t>his</a:t>
            </a:r>
            <a:r>
              <a:rPr lang="en-US" sz="3200" dirty="0" smtClean="0"/>
              <a:t> photo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How many? </a:t>
            </a:r>
            <a:r>
              <a:rPr lang="en-US" sz="3200" u="sng" dirty="0" smtClean="0"/>
              <a:t>t</a:t>
            </a:r>
            <a:r>
              <a:rPr lang="en-US" sz="3200" u="sng" dirty="0" smtClean="0"/>
              <a:t>wo</a:t>
            </a:r>
            <a:r>
              <a:rPr lang="en-US" sz="3200" dirty="0" smtClean="0"/>
              <a:t> snacks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How much? </a:t>
            </a:r>
            <a:r>
              <a:rPr lang="en-US" sz="3200" u="sng" dirty="0" smtClean="0"/>
              <a:t>e</a:t>
            </a:r>
            <a:r>
              <a:rPr lang="en-US" sz="3200" u="sng" dirty="0" smtClean="0"/>
              <a:t>nough</a:t>
            </a:r>
            <a:r>
              <a:rPr lang="en-US" sz="3200" dirty="0" smtClean="0"/>
              <a:t> time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Adjectives –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describe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nouns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or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pronouns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Answers 1 of 4 questions: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Where</a:t>
            </a:r>
            <a:r>
              <a:rPr lang="en-US" sz="3600" dirty="0" smtClean="0"/>
              <a:t>? jogged </a:t>
            </a:r>
            <a:r>
              <a:rPr lang="en-US" sz="3600" u="sng" dirty="0" smtClean="0"/>
              <a:t>here</a:t>
            </a:r>
            <a:endParaRPr lang="en-US" sz="3600" u="sng" dirty="0" smtClean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When</a:t>
            </a:r>
            <a:r>
              <a:rPr lang="en-US" sz="3600" dirty="0" smtClean="0"/>
              <a:t>? arrive </a:t>
            </a:r>
            <a:r>
              <a:rPr lang="en-US" sz="3600" u="sng" dirty="0" smtClean="0"/>
              <a:t>tonight</a:t>
            </a:r>
            <a:endParaRPr lang="en-US" sz="3600" u="sng" dirty="0" smtClean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In what manner</a:t>
            </a:r>
            <a:r>
              <a:rPr lang="en-US" sz="3600" dirty="0" smtClean="0"/>
              <a:t>? smiled </a:t>
            </a:r>
            <a:r>
              <a:rPr lang="en-US" sz="3600" u="sng" dirty="0" smtClean="0"/>
              <a:t>happily</a:t>
            </a:r>
            <a:endParaRPr lang="en-US" sz="3600" u="sng" dirty="0" smtClean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To what extent</a:t>
            </a:r>
            <a:r>
              <a:rPr lang="en-US" sz="3600" dirty="0" smtClean="0"/>
              <a:t>? </a:t>
            </a:r>
            <a:r>
              <a:rPr lang="en-US" sz="3600" u="sng" dirty="0" smtClean="0"/>
              <a:t>h</a:t>
            </a:r>
            <a:r>
              <a:rPr lang="en-US" sz="3600" u="sng" dirty="0" smtClean="0"/>
              <a:t>ardly</a:t>
            </a:r>
            <a:r>
              <a:rPr lang="en-US" sz="3600" dirty="0" smtClean="0"/>
              <a:t> know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</a:rPr>
              <a:t>Adverbs –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modify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verbs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,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adjectives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, and </a:t>
            </a:r>
            <a:r>
              <a:rPr lang="en-US" b="0" dirty="0" smtClean="0">
                <a:solidFill>
                  <a:schemeClr val="tx1"/>
                </a:solidFill>
                <a:effectLst/>
              </a:rPr>
              <a:t>adverbs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sentences contain two basic elements- a subject and a verb.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subject</a:t>
            </a:r>
            <a:r>
              <a:rPr lang="en-US" dirty="0" smtClean="0"/>
              <a:t> answers the questions </a:t>
            </a:r>
            <a:r>
              <a:rPr lang="en-US" i="1" dirty="0" smtClean="0"/>
              <a:t>Who? </a:t>
            </a:r>
            <a:r>
              <a:rPr lang="en-US" dirty="0" smtClean="0"/>
              <a:t>or </a:t>
            </a:r>
            <a:r>
              <a:rPr lang="en-US" i="1" dirty="0" smtClean="0"/>
              <a:t>What? before </a:t>
            </a:r>
            <a:r>
              <a:rPr lang="en-US" dirty="0" smtClean="0"/>
              <a:t>the verb.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verb</a:t>
            </a:r>
            <a:r>
              <a:rPr lang="en-US" dirty="0" smtClean="0"/>
              <a:t> tells what the subject does, what is done to the subject, or the subject’s condition.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                   S</a:t>
            </a:r>
            <a:r>
              <a:rPr lang="en-US" dirty="0" smtClean="0"/>
              <a:t>      </a:t>
            </a:r>
            <a:r>
              <a:rPr lang="en-US" u="sng" dirty="0" smtClean="0"/>
              <a:t>V</a:t>
            </a:r>
          </a:p>
          <a:p>
            <a:r>
              <a:rPr lang="en-US" dirty="0" smtClean="0"/>
              <a:t>Example: </a:t>
            </a:r>
            <a:r>
              <a:rPr lang="en-US" b="1" dirty="0" smtClean="0"/>
              <a:t>Jackie</a:t>
            </a:r>
            <a:r>
              <a:rPr lang="en-US" dirty="0" smtClean="0"/>
              <a:t> </a:t>
            </a:r>
            <a:r>
              <a:rPr lang="en-US" u="sng" dirty="0" smtClean="0"/>
              <a:t>runs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She tearfully accepted the award.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tearfully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He has never asked for much help.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never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My science teacher is a very friendly person.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very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I jog weekly.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weekly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Last Saturday, I thoroughly cleaned our bathrooms.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thoroughly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We live close to the school.</a:t>
            </a:r>
          </a:p>
          <a:p>
            <a:pPr lvl="1" algn="ctr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close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Identify the adverb in the following sentences…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Prepositions relates the noun or pronoun following it to another word in the sentence.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 </a:t>
            </a:r>
            <a:r>
              <a:rPr lang="en-US" b="1" dirty="0" smtClean="0"/>
              <a:t>Prepositional Phrase BEGINS with a preposition and ENDS with an Object of Preposition.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3 Types . . .</a:t>
            </a:r>
          </a:p>
          <a:p>
            <a:pPr lvl="1"/>
            <a:r>
              <a:rPr lang="en-US" sz="2800" b="1" u="sng" dirty="0" smtClean="0"/>
              <a:t>Coordinating</a:t>
            </a:r>
          </a:p>
          <a:p>
            <a:pPr lvl="2"/>
            <a:r>
              <a:rPr lang="en-US" dirty="0" smtClean="0"/>
              <a:t>F   A   N   B   O   Y   S</a:t>
            </a:r>
          </a:p>
          <a:p>
            <a:pPr lvl="3"/>
            <a:r>
              <a:rPr lang="en-US" dirty="0" smtClean="0"/>
              <a:t>May look for comma before in some cases</a:t>
            </a:r>
          </a:p>
          <a:p>
            <a:pPr lvl="1"/>
            <a:r>
              <a:rPr lang="en-US" sz="2800" b="1" u="sng" dirty="0" smtClean="0"/>
              <a:t>Correlative</a:t>
            </a:r>
          </a:p>
          <a:p>
            <a:pPr lvl="1"/>
            <a:r>
              <a:rPr lang="en-US" sz="2800" b="1" u="sng" dirty="0" smtClean="0"/>
              <a:t>Subordinating</a:t>
            </a:r>
          </a:p>
          <a:p>
            <a:pPr lvl="2"/>
            <a:r>
              <a:rPr lang="en-US" dirty="0" smtClean="0"/>
              <a:t>Begins a subordinate clause (has subject and verb, but is dependent)</a:t>
            </a:r>
          </a:p>
          <a:p>
            <a:pPr lvl="3"/>
            <a:r>
              <a:rPr lang="en-US" dirty="0" smtClean="0"/>
              <a:t>May look for comma before in some cases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She </a:t>
            </a:r>
            <a:r>
              <a:rPr lang="en-US" u="sng" dirty="0" smtClean="0"/>
              <a:t>not only </a:t>
            </a:r>
            <a:r>
              <a:rPr lang="en-US" dirty="0" smtClean="0"/>
              <a:t>won first prize, </a:t>
            </a:r>
            <a:r>
              <a:rPr lang="en-US" u="sng" dirty="0" smtClean="0"/>
              <a:t>but</a:t>
            </a:r>
            <a:r>
              <a:rPr lang="en-US" dirty="0" smtClean="0"/>
              <a:t> she </a:t>
            </a:r>
            <a:r>
              <a:rPr lang="en-US" u="sng" dirty="0" smtClean="0"/>
              <a:t>also</a:t>
            </a:r>
            <a:r>
              <a:rPr lang="en-US" dirty="0" smtClean="0"/>
              <a:t> went on to the regional competition.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correlative</a:t>
            </a:r>
          </a:p>
          <a:p>
            <a:r>
              <a:rPr lang="en-US" dirty="0" smtClean="0"/>
              <a:t>Please go to the store </a:t>
            </a:r>
            <a:r>
              <a:rPr lang="en-US" u="sng" dirty="0" smtClean="0"/>
              <a:t>and</a:t>
            </a:r>
            <a:r>
              <a:rPr lang="en-US" dirty="0" smtClean="0"/>
              <a:t> then straight home.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coordinating</a:t>
            </a:r>
          </a:p>
          <a:p>
            <a:r>
              <a:rPr lang="en-US" dirty="0" smtClean="0"/>
              <a:t>Will Zeke </a:t>
            </a:r>
            <a:r>
              <a:rPr lang="en-US" u="sng" dirty="0" smtClean="0"/>
              <a:t>or</a:t>
            </a:r>
            <a:r>
              <a:rPr lang="en-US" dirty="0" smtClean="0"/>
              <a:t> Kendall be going with us?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coordinating</a:t>
            </a:r>
          </a:p>
          <a:p>
            <a:r>
              <a:rPr lang="en-US" u="sng" dirty="0" smtClean="0"/>
              <a:t>Whether</a:t>
            </a:r>
            <a:r>
              <a:rPr lang="en-US" dirty="0" smtClean="0"/>
              <a:t> you like it </a:t>
            </a:r>
            <a:r>
              <a:rPr lang="en-US" u="sng" dirty="0" smtClean="0"/>
              <a:t>or</a:t>
            </a:r>
            <a:r>
              <a:rPr lang="en-US" dirty="0" smtClean="0"/>
              <a:t> not, you will clean your room!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correlative</a:t>
            </a:r>
          </a:p>
          <a:p>
            <a:r>
              <a:rPr lang="en-US" u="sng" dirty="0" smtClean="0"/>
              <a:t>Neither</a:t>
            </a:r>
            <a:r>
              <a:rPr lang="en-US" dirty="0" smtClean="0"/>
              <a:t> Grandma </a:t>
            </a:r>
            <a:r>
              <a:rPr lang="en-US" u="sng" dirty="0" smtClean="0"/>
              <a:t>nor</a:t>
            </a:r>
            <a:r>
              <a:rPr lang="en-US" dirty="0" smtClean="0"/>
              <a:t> Grandpa can drive anymore.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correlative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following sentences, tell what type of conjunction the underlined word is . .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Expresses </a:t>
            </a:r>
            <a:r>
              <a:rPr lang="en-US" dirty="0" smtClean="0"/>
              <a:t>feeling and emotion</a:t>
            </a:r>
            <a:endParaRPr lang="en-US" dirty="0" smtClean="0"/>
          </a:p>
          <a:p>
            <a:pPr lvl="1"/>
            <a:r>
              <a:rPr lang="en-US" dirty="0" smtClean="0"/>
              <a:t>Some types of emotion that might be shown . . .</a:t>
            </a:r>
          </a:p>
          <a:p>
            <a:pPr lvl="2"/>
            <a:r>
              <a:rPr lang="en-US" dirty="0" smtClean="0"/>
              <a:t>Surprise</a:t>
            </a:r>
          </a:p>
          <a:p>
            <a:pPr lvl="2"/>
            <a:r>
              <a:rPr lang="en-US" dirty="0" smtClean="0"/>
              <a:t>Joy</a:t>
            </a:r>
          </a:p>
          <a:p>
            <a:pPr lvl="2"/>
            <a:r>
              <a:rPr lang="en-US" dirty="0" smtClean="0"/>
              <a:t>Pain</a:t>
            </a:r>
          </a:p>
          <a:p>
            <a:pPr lvl="2"/>
            <a:r>
              <a:rPr lang="en-US" dirty="0" smtClean="0"/>
              <a:t>Impatience</a:t>
            </a:r>
          </a:p>
          <a:p>
            <a:pPr lvl="2"/>
            <a:r>
              <a:rPr lang="en-US" dirty="0" smtClean="0"/>
              <a:t>Hesitation </a:t>
            </a:r>
          </a:p>
          <a:p>
            <a:pPr lvl="2"/>
            <a:r>
              <a:rPr lang="en-US" dirty="0" smtClean="0"/>
              <a:t>Anger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 smtClean="0"/>
              <a:t>independently</a:t>
            </a:r>
            <a:r>
              <a:rPr lang="en-US" dirty="0" smtClean="0"/>
              <a:t> </a:t>
            </a:r>
            <a:r>
              <a:rPr lang="en-US" dirty="0" smtClean="0"/>
              <a:t>from the rest of the </a:t>
            </a:r>
            <a:r>
              <a:rPr lang="en-US" dirty="0" smtClean="0"/>
              <a:t>sentence and is set off from the rest of the sentence with an exclamation mark or a comma.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Ouch</a:t>
            </a:r>
            <a:r>
              <a:rPr lang="en-US" dirty="0" smtClean="0"/>
              <a:t>! I caught my finger in the door.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pain</a:t>
            </a:r>
          </a:p>
          <a:p>
            <a:r>
              <a:rPr lang="en-US" u="sng" dirty="0" smtClean="0"/>
              <a:t>Wow</a:t>
            </a:r>
            <a:r>
              <a:rPr lang="en-US" dirty="0" smtClean="0"/>
              <a:t>! I am so excited you are here.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joy</a:t>
            </a:r>
          </a:p>
          <a:p>
            <a:r>
              <a:rPr lang="en-US" u="sng" dirty="0" smtClean="0"/>
              <a:t>Hey</a:t>
            </a:r>
            <a:r>
              <a:rPr lang="en-US" dirty="0" smtClean="0"/>
              <a:t>! I have told you not to do that!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anger</a:t>
            </a:r>
          </a:p>
          <a:p>
            <a:r>
              <a:rPr lang="en-US" u="sng" dirty="0" smtClean="0"/>
              <a:t>Yuck</a:t>
            </a:r>
            <a:r>
              <a:rPr lang="en-US" dirty="0" smtClean="0"/>
              <a:t>! I don’t like that at all.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dislike</a:t>
            </a:r>
          </a:p>
          <a:p>
            <a:r>
              <a:rPr lang="en-US" u="sng" dirty="0" smtClean="0"/>
              <a:t>Whew</a:t>
            </a:r>
            <a:r>
              <a:rPr lang="en-US" dirty="0" smtClean="0"/>
              <a:t>! I am so glad that meeting is over.</a:t>
            </a:r>
          </a:p>
          <a:p>
            <a:pPr lvl="1" algn="ctr"/>
            <a:r>
              <a:rPr lang="en-US" dirty="0" smtClean="0">
                <a:solidFill>
                  <a:srgbClr val="0070C0"/>
                </a:solidFill>
              </a:rPr>
              <a:t>relief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following sentences, tell what emotion the underlined word is showing . .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sentence contains 1 independent clause.</a:t>
            </a:r>
          </a:p>
          <a:p>
            <a:r>
              <a:rPr lang="en-US" dirty="0" smtClean="0"/>
              <a:t>It also contains a subject and a verb. </a:t>
            </a:r>
          </a:p>
          <a:p>
            <a:pPr>
              <a:buNone/>
            </a:pPr>
            <a:r>
              <a:rPr lang="en-US" dirty="0" smtClean="0"/>
              <a:t>							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Example: [This book is good] </a:t>
            </a:r>
            <a:r>
              <a:rPr lang="en-US" sz="2000" dirty="0" smtClean="0"/>
              <a:t>independent clause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compound sentence consists of 2 or more independent clauses.</a:t>
            </a:r>
          </a:p>
          <a:p>
            <a:r>
              <a:rPr lang="en-US" dirty="0" smtClean="0"/>
              <a:t>Compound sentences are joined by a comma and a coordinating conjunction (FANBOYS).</a:t>
            </a:r>
          </a:p>
          <a:p>
            <a:endParaRPr lang="en-US" dirty="0" smtClean="0"/>
          </a:p>
          <a:p>
            <a:r>
              <a:rPr lang="en-US" dirty="0" smtClean="0"/>
              <a:t>Example: [This book is good] , and [I will finish it today.]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3657600"/>
            <a:ext cx="914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complex sentence contains one independent clause and one or more subordinate clauses.</a:t>
            </a:r>
          </a:p>
          <a:p>
            <a:r>
              <a:rPr lang="en-US" dirty="0" smtClean="0"/>
              <a:t>A subordinate clause contains a subject and a verb, but cannot stand alone (example: If I go,)</a:t>
            </a:r>
          </a:p>
          <a:p>
            <a:pPr>
              <a:buNone/>
            </a:pPr>
            <a:r>
              <a:rPr lang="en-US" sz="2000" dirty="0" smtClean="0"/>
              <a:t>                              subordinate clause</a:t>
            </a:r>
            <a:endParaRPr lang="en-US" sz="2000" dirty="0" smtClean="0"/>
          </a:p>
          <a:p>
            <a:r>
              <a:rPr lang="en-US" dirty="0" smtClean="0"/>
              <a:t>Example: (If I finish this book,) [I will bring it to you.] </a:t>
            </a:r>
            <a:r>
              <a:rPr lang="en-US" sz="2000" dirty="0" smtClean="0"/>
              <a:t>independent clause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compound-complex sentence consists of 2 or more independent clauses and one or more subordinate clause. </a:t>
            </a:r>
          </a:p>
          <a:p>
            <a:pPr>
              <a:buNone/>
            </a:pPr>
            <a:r>
              <a:rPr lang="en-US" sz="1500" dirty="0" smtClean="0"/>
              <a:t>                                       subordinate clause                      independent clause</a:t>
            </a:r>
            <a:endParaRPr lang="en-US" sz="1500" dirty="0" smtClean="0"/>
          </a:p>
          <a:p>
            <a:r>
              <a:rPr lang="en-US" dirty="0" smtClean="0"/>
              <a:t>Example: (If I bring it to you,) [I will let you borrow it]  ,but   [I am afraid of not getting it back.] </a:t>
            </a:r>
            <a:r>
              <a:rPr lang="en-US" sz="1500" dirty="0" smtClean="0"/>
              <a:t>independent clause</a:t>
            </a: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35052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Determine the sentence structure of the following sentences. 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sz="2200" dirty="0" smtClean="0"/>
              <a:t>As soon as I got the letter, I read the instructions, and I knew that I wanted to go.</a:t>
            </a:r>
          </a:p>
          <a:p>
            <a:pPr marL="624078" indent="-514350"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* compound-complex</a:t>
            </a:r>
          </a:p>
          <a:p>
            <a:pPr marL="624078" indent="-514350">
              <a:buNone/>
            </a:pPr>
            <a:r>
              <a:rPr lang="en-US" sz="2200" dirty="0" smtClean="0"/>
              <a:t>2. Have you found the map?</a:t>
            </a:r>
          </a:p>
          <a:p>
            <a:pPr marL="624078" indent="-514350"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* simple</a:t>
            </a:r>
          </a:p>
          <a:p>
            <a:pPr marL="624078" indent="-514350">
              <a:buNone/>
            </a:pPr>
            <a:r>
              <a:rPr lang="en-US" sz="2200" dirty="0" smtClean="0"/>
              <a:t>3. This situation is confusing, but I hope to have clarification soon. </a:t>
            </a:r>
          </a:p>
          <a:p>
            <a:pPr marL="624078" indent="-514350"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* compound</a:t>
            </a:r>
          </a:p>
          <a:p>
            <a:pPr marL="624078" indent="-514350">
              <a:buNone/>
            </a:pPr>
            <a:r>
              <a:rPr lang="en-US" sz="2200" dirty="0" smtClean="0"/>
              <a:t>4. If I visit the county fair, I will buy a funnel cake. </a:t>
            </a:r>
          </a:p>
          <a:p>
            <a:pPr marL="624078" indent="-514350"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* complex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 Practice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Declarative- states an idea and ends with a period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Carrollton has a population of 24,000.</a:t>
            </a:r>
          </a:p>
          <a:p>
            <a:r>
              <a:rPr lang="en-US" dirty="0" smtClean="0"/>
              <a:t>Interrogative- asks a question and ends with a question mark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do you expect to learn?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Functions of Sentences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Imperative- gives an order or a directions; ends with a period or an exclamation mark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Clean your room, now!</a:t>
            </a: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Turn to chapter 26.</a:t>
            </a:r>
          </a:p>
          <a:p>
            <a:r>
              <a:rPr lang="en-US" dirty="0" smtClean="0"/>
              <a:t>Exclamatory- Conveys a strong emotion and ends with an exclamation mark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This stinks!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Functions of Sentences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1325</TotalTime>
  <Words>982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Beginning of the Year Review</vt:lpstr>
      <vt:lpstr>The Basic Sentence</vt:lpstr>
      <vt:lpstr>Sentence Structure</vt:lpstr>
      <vt:lpstr>Sentence Structure</vt:lpstr>
      <vt:lpstr>Sentence Structure</vt:lpstr>
      <vt:lpstr>Sentence Structure</vt:lpstr>
      <vt:lpstr>Sentence Structure Practice</vt:lpstr>
      <vt:lpstr>The 4 Functions of Sentences</vt:lpstr>
      <vt:lpstr>The 4 Functions of Sentences</vt:lpstr>
      <vt:lpstr>Nouns</vt:lpstr>
      <vt:lpstr>Nouns</vt:lpstr>
      <vt:lpstr>How would you classify the underlined noun in the following sentences?</vt:lpstr>
      <vt:lpstr>Pronouns</vt:lpstr>
      <vt:lpstr>Pronouns</vt:lpstr>
      <vt:lpstr>How would you classify the underlined pronoun in the following sentences?</vt:lpstr>
      <vt:lpstr>Verbs</vt:lpstr>
      <vt:lpstr>How would you classify the underlined verb in the following sentences?</vt:lpstr>
      <vt:lpstr>Adjectives – describe nouns or pronouns</vt:lpstr>
      <vt:lpstr>Adverbs – modify verbs, adjectives, and adverbs</vt:lpstr>
      <vt:lpstr>Identify the adverb in the following sentences…</vt:lpstr>
      <vt:lpstr>Prepositions</vt:lpstr>
      <vt:lpstr>Conjunctions</vt:lpstr>
      <vt:lpstr>In the following sentences, tell what type of conjunction the underlined word is . . .</vt:lpstr>
      <vt:lpstr>Interjections</vt:lpstr>
      <vt:lpstr>In the following sentences, tell what emotion the underlined word is showing . . .</vt:lpstr>
    </vt:vector>
  </TitlesOfParts>
  <Company>UWG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Parts of Speech Review</dc:title>
  <dc:creator>Brian</dc:creator>
  <cp:lastModifiedBy>mcox34</cp:lastModifiedBy>
  <cp:revision>78</cp:revision>
  <dcterms:created xsi:type="dcterms:W3CDTF">2013-09-17T02:18:44Z</dcterms:created>
  <dcterms:modified xsi:type="dcterms:W3CDTF">2014-08-16T22:47:23Z</dcterms:modified>
</cp:coreProperties>
</file>