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93" r:id="rId3"/>
    <p:sldId id="257" r:id="rId4"/>
    <p:sldId id="258" r:id="rId5"/>
    <p:sldId id="259" r:id="rId6"/>
    <p:sldId id="260" r:id="rId7"/>
    <p:sldId id="261" r:id="rId8"/>
    <p:sldId id="262" r:id="rId9"/>
    <p:sldId id="263" r:id="rId10"/>
    <p:sldId id="264" r:id="rId11"/>
    <p:sldId id="265" r:id="rId12"/>
    <p:sldId id="296" r:id="rId13"/>
    <p:sldId id="266" r:id="rId14"/>
    <p:sldId id="267" r:id="rId15"/>
    <p:sldId id="268" r:id="rId16"/>
    <p:sldId id="269" r:id="rId17"/>
    <p:sldId id="270" r:id="rId18"/>
    <p:sldId id="271" r:id="rId19"/>
    <p:sldId id="272" r:id="rId20"/>
    <p:sldId id="273" r:id="rId21"/>
    <p:sldId id="274" r:id="rId22"/>
    <p:sldId id="295"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DF8DF-2924-4F97-80BE-970221F01FE3}" type="datetimeFigureOut">
              <a:rPr lang="en-US" smtClean="0"/>
              <a:t>6/25/2013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95941-2D0A-433F-95E6-C058F5E45859}"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41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95941-2D0A-433F-95E6-C058F5E45859}" type="slidenum">
              <a:rPr lang="en-US" smtClean="0"/>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822C1D-66BA-49C4-ABF1-C969053142DB}"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822C1D-66BA-49C4-ABF1-C969053142D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822C1D-66BA-49C4-ABF1-C969053142D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F08FAE-A30F-471B-B961-DA878612579F}" type="datetimeFigureOut">
              <a:rPr lang="en-US" smtClean="0"/>
              <a:t>6/25/2013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822C1D-66BA-49C4-ABF1-C969053142DB}"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6F08FAE-A30F-471B-B961-DA878612579F}" type="datetimeFigureOut">
              <a:rPr lang="en-US" smtClean="0"/>
              <a:t>6/25/2013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62822C1D-66BA-49C4-ABF1-C969053142D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6F08FAE-A30F-471B-B961-DA878612579F}" type="datetimeFigureOut">
              <a:rPr lang="en-US" smtClean="0"/>
              <a:t>6/25/2013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2822C1D-66BA-49C4-ABF1-C969053142D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a:t>
            </a:r>
            <a:r>
              <a:rPr lang="en-US" baseline="30000" dirty="0" smtClean="0"/>
              <a:t>th</a:t>
            </a:r>
            <a:r>
              <a:rPr lang="en-US" dirty="0" smtClean="0"/>
              <a:t> Grade Journal Prompts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8</a:t>
            </a:r>
            <a:endParaRPr lang="en-US" dirty="0"/>
          </a:p>
        </p:txBody>
      </p:sp>
      <p:sp>
        <p:nvSpPr>
          <p:cNvPr id="3" name="Content Placeholder 2"/>
          <p:cNvSpPr>
            <a:spLocks noGrp="1"/>
          </p:cNvSpPr>
          <p:nvPr>
            <p:ph idx="1"/>
          </p:nvPr>
        </p:nvSpPr>
        <p:spPr/>
        <p:txBody>
          <a:bodyPr/>
          <a:lstStyle/>
          <a:p>
            <a:r>
              <a:rPr lang="en-US" dirty="0" smtClean="0"/>
              <a:t>Academic: “Bad Boy” is a </a:t>
            </a:r>
            <a:r>
              <a:rPr lang="en-US" dirty="0"/>
              <a:t>piece of literature in which the author is also the </a:t>
            </a:r>
            <a:r>
              <a:rPr lang="en-US" dirty="0" smtClean="0"/>
              <a:t>narrator. Describe </a:t>
            </a:r>
            <a:r>
              <a:rPr lang="en-US" dirty="0"/>
              <a:t>the way </a:t>
            </a:r>
            <a:r>
              <a:rPr lang="en-US" dirty="0" smtClean="0"/>
              <a:t>he </a:t>
            </a:r>
            <a:r>
              <a:rPr lang="en-US" dirty="0"/>
              <a:t>uses actual events from his </a:t>
            </a:r>
            <a:r>
              <a:rPr lang="en-US" dirty="0" smtClean="0"/>
              <a:t>life </a:t>
            </a:r>
            <a:r>
              <a:rPr lang="en-US" dirty="0"/>
              <a:t>in his </a:t>
            </a:r>
            <a:r>
              <a:rPr lang="en-US" dirty="0" smtClean="0"/>
              <a:t>writing</a:t>
            </a:r>
            <a:r>
              <a:rPr lang="en-US" dirty="0"/>
              <a:t>. </a:t>
            </a:r>
            <a:endParaRPr lang="en-US" dirty="0" smtClean="0"/>
          </a:p>
          <a:p>
            <a:pPr>
              <a:buNone/>
            </a:pPr>
            <a:endParaRPr lang="en-US" dirty="0" smtClean="0"/>
          </a:p>
          <a:p>
            <a:r>
              <a:rPr lang="en-US" dirty="0" smtClean="0"/>
              <a:t>Honors: </a:t>
            </a:r>
            <a:r>
              <a:rPr lang="en-US" dirty="0"/>
              <a:t>Explore the theme of social breakdown or anarchy, using </a:t>
            </a:r>
            <a:r>
              <a:rPr lang="en-US" dirty="0" smtClean="0"/>
              <a:t>“Animal Farm.”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Academic: The </a:t>
            </a:r>
            <a:r>
              <a:rPr lang="en-US" i="1" dirty="0"/>
              <a:t>coming of age</a:t>
            </a:r>
            <a:r>
              <a:rPr lang="en-US" dirty="0"/>
              <a:t> theme is very popular in literature. This term refers to a pre-adolescent boy or girl going through many difficult, life altering experiences in order to reach young adulthood. Using </a:t>
            </a:r>
            <a:r>
              <a:rPr lang="en-US" dirty="0" smtClean="0"/>
              <a:t>“Bad Boy,” </a:t>
            </a:r>
            <a:r>
              <a:rPr lang="en-US" dirty="0"/>
              <a:t>discuss this theme. Be sure to use supporting details and evidence in your essay. </a:t>
            </a:r>
            <a:endParaRPr lang="en-US" dirty="0" smtClean="0"/>
          </a:p>
          <a:p>
            <a:endParaRPr lang="en-US" dirty="0"/>
          </a:p>
          <a:p>
            <a:r>
              <a:rPr lang="en-US" dirty="0" smtClean="0"/>
              <a:t>Honors: Using “Animal Farm,” </a:t>
            </a:r>
            <a:r>
              <a:rPr lang="en-US" dirty="0"/>
              <a:t>explain how a novel might influence change in society.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9 Weeks</a:t>
            </a:r>
            <a:endParaRPr lang="en-US" dirty="0"/>
          </a:p>
        </p:txBody>
      </p:sp>
      <p:pic>
        <p:nvPicPr>
          <p:cNvPr id="4" name="Content Placeholder 3" descr="minion_overload_by_shredder797-d39w1ad.jpg"/>
          <p:cNvPicPr>
            <a:picLocks noGrp="1" noChangeAspect="1"/>
          </p:cNvPicPr>
          <p:nvPr>
            <p:ph idx="1"/>
          </p:nvPr>
        </p:nvPicPr>
        <p:blipFill>
          <a:blip r:embed="rId3" cstate="print"/>
          <a:stretch>
            <a:fillRect/>
          </a:stretch>
        </p:blipFill>
        <p:spPr>
          <a:xfrm>
            <a:off x="-355182" y="1517318"/>
            <a:ext cx="9880182" cy="534068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10</a:t>
            </a:r>
            <a:endParaRPr lang="en-US" dirty="0"/>
          </a:p>
        </p:txBody>
      </p:sp>
      <p:sp>
        <p:nvSpPr>
          <p:cNvPr id="3" name="Content Placeholder 2"/>
          <p:cNvSpPr>
            <a:spLocks noGrp="1"/>
          </p:cNvSpPr>
          <p:nvPr>
            <p:ph idx="1"/>
          </p:nvPr>
        </p:nvSpPr>
        <p:spPr/>
        <p:txBody>
          <a:bodyPr/>
          <a:lstStyle/>
          <a:p>
            <a:r>
              <a:rPr lang="en-US" dirty="0" smtClean="0"/>
              <a:t>FREE WRITE: Spend the next 10 minutes writing </a:t>
            </a:r>
            <a:r>
              <a:rPr lang="en-US" u="sng" dirty="0" smtClean="0"/>
              <a:t>non-stop</a:t>
            </a:r>
            <a:r>
              <a:rPr lang="en-US" dirty="0" smtClean="0"/>
              <a:t>. If you encounter a brain-freeze you must keep your pencil on your paper in a ready-to-write fashion. 10 minutes, GO!</a:t>
            </a:r>
            <a:endParaRPr lang="en-US" u="sng" dirty="0" smtClean="0"/>
          </a:p>
          <a:p>
            <a:pPr>
              <a:buNone/>
            </a:pPr>
            <a:endParaRPr lang="en-US" dirty="0"/>
          </a:p>
        </p:txBody>
      </p:sp>
      <p:pic>
        <p:nvPicPr>
          <p:cNvPr id="4" name="Picture 3" descr="http://hcitang.org/images/minion-clipboard.jpg"/>
          <p:cNvPicPr/>
          <p:nvPr/>
        </p:nvPicPr>
        <p:blipFill>
          <a:blip r:embed="rId3" cstate="print"/>
          <a:srcRect/>
          <a:stretch>
            <a:fillRect/>
          </a:stretch>
        </p:blipFill>
        <p:spPr bwMode="auto">
          <a:xfrm>
            <a:off x="5791200" y="4343400"/>
            <a:ext cx="2895600" cy="214448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11</a:t>
            </a:r>
            <a:endParaRPr lang="en-US" dirty="0"/>
          </a:p>
        </p:txBody>
      </p:sp>
      <p:sp>
        <p:nvSpPr>
          <p:cNvPr id="3" name="Content Placeholder 2"/>
          <p:cNvSpPr>
            <a:spLocks noGrp="1"/>
          </p:cNvSpPr>
          <p:nvPr>
            <p:ph idx="1"/>
          </p:nvPr>
        </p:nvSpPr>
        <p:spPr/>
        <p:txBody>
          <a:bodyPr/>
          <a:lstStyle/>
          <a:p>
            <a:r>
              <a:rPr lang="en-US" dirty="0"/>
              <a:t>Discuss a novel that you think might be the best novel of the twentieth century. </a:t>
            </a:r>
            <a:r>
              <a:rPr lang="en-US" dirty="0" smtClean="0"/>
              <a:t>Be sure to include your position and give 3 supporting details. If you are unsure of a novel, </a:t>
            </a:r>
            <a:r>
              <a:rPr lang="en-US" b="1" dirty="0" smtClean="0"/>
              <a:t>LIE</a:t>
            </a:r>
            <a:r>
              <a:rPr lang="en-US" dirty="0" smtClean="0"/>
              <a:t>!</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12</a:t>
            </a:r>
            <a:endParaRPr lang="en-US" dirty="0"/>
          </a:p>
        </p:txBody>
      </p:sp>
      <p:sp>
        <p:nvSpPr>
          <p:cNvPr id="3" name="Content Placeholder 2"/>
          <p:cNvSpPr>
            <a:spLocks noGrp="1"/>
          </p:cNvSpPr>
          <p:nvPr>
            <p:ph idx="1"/>
          </p:nvPr>
        </p:nvSpPr>
        <p:spPr/>
        <p:txBody>
          <a:bodyPr/>
          <a:lstStyle/>
          <a:p>
            <a:r>
              <a:rPr lang="en-US" dirty="0" smtClean="0"/>
              <a:t>Make sure there is a handout on your desk. This is a class set DO NOT write on this. Read over the list.</a:t>
            </a:r>
          </a:p>
          <a:p>
            <a:pPr>
              <a:buNone/>
            </a:pPr>
            <a:endParaRPr lang="en-US" dirty="0" smtClean="0"/>
          </a:p>
          <a:p>
            <a:r>
              <a:rPr lang="en-US" dirty="0" smtClean="0"/>
              <a:t>Discuss </a:t>
            </a:r>
            <a:r>
              <a:rPr lang="en-US" dirty="0" err="1" smtClean="0"/>
              <a:t>Tupac’s</a:t>
            </a:r>
            <a:r>
              <a:rPr lang="en-US" dirty="0" smtClean="0"/>
              <a:t> literary </a:t>
            </a:r>
            <a:r>
              <a:rPr lang="en-US" dirty="0"/>
              <a:t>influences. Discuss what this reveals about </a:t>
            </a:r>
            <a:r>
              <a:rPr lang="en-US" dirty="0" smtClean="0"/>
              <a:t>his character and how influenced his rap career. Were you surprised by this list?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13</a:t>
            </a:r>
            <a:endParaRPr lang="en-US" dirty="0"/>
          </a:p>
        </p:txBody>
      </p:sp>
      <p:sp>
        <p:nvSpPr>
          <p:cNvPr id="3" name="Content Placeholder 2"/>
          <p:cNvSpPr>
            <a:spLocks noGrp="1"/>
          </p:cNvSpPr>
          <p:nvPr>
            <p:ph idx="1"/>
          </p:nvPr>
        </p:nvSpPr>
        <p:spPr/>
        <p:txBody>
          <a:bodyPr/>
          <a:lstStyle/>
          <a:p>
            <a:r>
              <a:rPr lang="en-US" dirty="0" smtClean="0"/>
              <a:t>Make sure there is a handout on your desk. This is a class set DO NOT write on this. Read </a:t>
            </a:r>
            <a:r>
              <a:rPr lang="en-US" dirty="0" smtClean="0"/>
              <a:t>the front </a:t>
            </a:r>
            <a:r>
              <a:rPr lang="en-US" b="1" dirty="0" smtClean="0"/>
              <a:t>and</a:t>
            </a:r>
            <a:r>
              <a:rPr lang="en-US" dirty="0" smtClean="0"/>
              <a:t> back story.</a:t>
            </a:r>
            <a:endParaRPr lang="en-US" dirty="0" smtClean="0"/>
          </a:p>
          <a:p>
            <a:pPr>
              <a:buNone/>
            </a:pPr>
            <a:endParaRPr lang="en-US" dirty="0" smtClean="0"/>
          </a:p>
          <a:p>
            <a:r>
              <a:rPr lang="en-US" dirty="0" smtClean="0"/>
              <a:t>Compare the </a:t>
            </a:r>
            <a:r>
              <a:rPr lang="en-US" dirty="0"/>
              <a:t>contemporary piece of </a:t>
            </a:r>
            <a:r>
              <a:rPr lang="en-US" dirty="0" smtClean="0"/>
              <a:t>“The 3 Little Pigs” </a:t>
            </a:r>
            <a:r>
              <a:rPr lang="en-US" dirty="0"/>
              <a:t>with </a:t>
            </a:r>
            <a:r>
              <a:rPr lang="en-US" dirty="0" smtClean="0"/>
              <a:t>the </a:t>
            </a:r>
            <a:r>
              <a:rPr lang="en-US" dirty="0"/>
              <a:t>older </a:t>
            </a:r>
            <a:r>
              <a:rPr lang="en-US" dirty="0" smtClean="0"/>
              <a:t>piece. What are the similarities and differences? (Hint:  Look at the point of view!)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14</a:t>
            </a:r>
            <a:endParaRPr lang="en-US" dirty="0"/>
          </a:p>
        </p:txBody>
      </p:sp>
      <p:sp>
        <p:nvSpPr>
          <p:cNvPr id="3" name="Content Placeholder 2"/>
          <p:cNvSpPr>
            <a:spLocks noGrp="1"/>
          </p:cNvSpPr>
          <p:nvPr>
            <p:ph idx="1"/>
          </p:nvPr>
        </p:nvSpPr>
        <p:spPr/>
        <p:txBody>
          <a:bodyPr/>
          <a:lstStyle/>
          <a:p>
            <a:r>
              <a:rPr lang="en-US" dirty="0"/>
              <a:t>The setting of a novel is where the action takes place. Explain how the setting complements the story in a novel you have read.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15</a:t>
            </a:r>
            <a:endParaRPr lang="en-US" dirty="0"/>
          </a:p>
        </p:txBody>
      </p:sp>
      <p:sp>
        <p:nvSpPr>
          <p:cNvPr id="3" name="Content Placeholder 2"/>
          <p:cNvSpPr>
            <a:spLocks noGrp="1"/>
          </p:cNvSpPr>
          <p:nvPr>
            <p:ph idx="1"/>
          </p:nvPr>
        </p:nvSpPr>
        <p:spPr/>
        <p:txBody>
          <a:bodyPr/>
          <a:lstStyle/>
          <a:p>
            <a:r>
              <a:rPr lang="en-US" dirty="0"/>
              <a:t>A struggle between two or more opposing forces in a work is called conflict. Cite a piece of literature and explain the conflict embodied in the work.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16</a:t>
            </a:r>
            <a:endParaRPr lang="en-US" dirty="0"/>
          </a:p>
        </p:txBody>
      </p:sp>
      <p:sp>
        <p:nvSpPr>
          <p:cNvPr id="3" name="Content Placeholder 2"/>
          <p:cNvSpPr>
            <a:spLocks noGrp="1"/>
          </p:cNvSpPr>
          <p:nvPr>
            <p:ph idx="1"/>
          </p:nvPr>
        </p:nvSpPr>
        <p:spPr/>
        <p:txBody>
          <a:bodyPr/>
          <a:lstStyle/>
          <a:p>
            <a:r>
              <a:rPr lang="en-US" dirty="0"/>
              <a:t>Anne Frank became famous for keeping a diary during her experiences in the Holocaust. Explain how simply keeping a diary gave Anne such worldwide recognition.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9 Weeks</a:t>
            </a:r>
            <a:endParaRPr lang="en-US" dirty="0"/>
          </a:p>
        </p:txBody>
      </p:sp>
      <p:pic>
        <p:nvPicPr>
          <p:cNvPr id="4" name="Content Placeholder 3" descr="http://fc08.deviantart.net/fs70/i/2010/193/e/3/DM__Minion_Snapshot_Fail_by_BladeXD.png"/>
          <p:cNvPicPr>
            <a:picLocks noGrp="1"/>
          </p:cNvPicPr>
          <p:nvPr>
            <p:ph idx="1"/>
          </p:nvPr>
        </p:nvPicPr>
        <p:blipFill>
          <a:blip r:embed="rId3" cstate="print"/>
          <a:srcRect/>
          <a:stretch>
            <a:fillRect/>
          </a:stretch>
        </p:blipFill>
        <p:spPr bwMode="auto">
          <a:xfrm>
            <a:off x="4419601" y="1524000"/>
            <a:ext cx="4724400" cy="5334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17</a:t>
            </a:r>
            <a:endParaRPr lang="en-US" dirty="0"/>
          </a:p>
        </p:txBody>
      </p:sp>
      <p:sp>
        <p:nvSpPr>
          <p:cNvPr id="3" name="Content Placeholder 2"/>
          <p:cNvSpPr>
            <a:spLocks noGrp="1"/>
          </p:cNvSpPr>
          <p:nvPr>
            <p:ph idx="1"/>
          </p:nvPr>
        </p:nvSpPr>
        <p:spPr/>
        <p:txBody>
          <a:bodyPr/>
          <a:lstStyle/>
          <a:p>
            <a:r>
              <a:rPr lang="en-US" dirty="0"/>
              <a:t>The </a:t>
            </a:r>
            <a:r>
              <a:rPr lang="en-US" i="1" dirty="0"/>
              <a:t>coming of age</a:t>
            </a:r>
            <a:r>
              <a:rPr lang="en-US" dirty="0"/>
              <a:t> theme is very popular in literature. This term refers to a pre-adolescent boy or girl going through many difficult, life altering experiences in order to reach young adulthood. Using </a:t>
            </a:r>
            <a:r>
              <a:rPr lang="en-US" dirty="0" smtClean="0"/>
              <a:t> “The Diary of Anne Frank,” </a:t>
            </a:r>
            <a:r>
              <a:rPr lang="en-US" dirty="0"/>
              <a:t>discuss this theme. Be sure to use supporting details and evidence in your essay.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18</a:t>
            </a:r>
            <a:endParaRPr lang="en-US" dirty="0"/>
          </a:p>
        </p:txBody>
      </p:sp>
      <p:sp>
        <p:nvSpPr>
          <p:cNvPr id="3" name="Content Placeholder 2"/>
          <p:cNvSpPr>
            <a:spLocks noGrp="1"/>
          </p:cNvSpPr>
          <p:nvPr>
            <p:ph idx="1"/>
          </p:nvPr>
        </p:nvSpPr>
        <p:spPr/>
        <p:txBody>
          <a:bodyPr>
            <a:normAutofit lnSpcReduction="10000"/>
          </a:bodyPr>
          <a:lstStyle/>
          <a:p>
            <a:r>
              <a:rPr lang="en-US" dirty="0" smtClean="0"/>
              <a:t>Academic: </a:t>
            </a:r>
            <a:r>
              <a:rPr lang="en-US" dirty="0"/>
              <a:t>Conflict, in a work of literature, is the struggle between opposing characters or opposing forces. One type of conflict is character vs. character. Explain this type of conflict using a piece of literature that you have read</a:t>
            </a:r>
            <a:r>
              <a:rPr lang="en-US" dirty="0" smtClean="0"/>
              <a:t>. You may use the “Diary of Anne Frank” or a novel you have read on your own.</a:t>
            </a:r>
          </a:p>
          <a:p>
            <a:pPr>
              <a:buNone/>
            </a:pPr>
            <a:endParaRPr lang="en-US" dirty="0" smtClean="0"/>
          </a:p>
          <a:p>
            <a:r>
              <a:rPr lang="en-US" dirty="0" smtClean="0"/>
              <a:t>Honors: </a:t>
            </a:r>
            <a:r>
              <a:rPr lang="en-US" dirty="0"/>
              <a:t>Discuss </a:t>
            </a:r>
            <a:r>
              <a:rPr lang="en-US" dirty="0" smtClean="0"/>
              <a:t>the </a:t>
            </a:r>
            <a:r>
              <a:rPr lang="en-US" dirty="0"/>
              <a:t>theme of personal </a:t>
            </a:r>
            <a:r>
              <a:rPr lang="en-US" dirty="0" smtClean="0"/>
              <a:t>survival in “The Call of the Wild.”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3rd 9 Weeks</a:t>
            </a:r>
            <a:endParaRPr lang="en-US" dirty="0"/>
          </a:p>
        </p:txBody>
      </p:sp>
      <p:pic>
        <p:nvPicPr>
          <p:cNvPr id="6" name="Content Placeholder 5" descr="37258.jpg"/>
          <p:cNvPicPr>
            <a:picLocks noGrp="1" noChangeAspect="1"/>
          </p:cNvPicPr>
          <p:nvPr>
            <p:ph idx="1"/>
          </p:nvPr>
        </p:nvPicPr>
        <p:blipFill>
          <a:blip r:embed="rId3" cstate="print"/>
          <a:stretch>
            <a:fillRect/>
          </a:stretch>
        </p:blipFill>
        <p:spPr>
          <a:xfrm>
            <a:off x="1066800" y="1630363"/>
            <a:ext cx="6970183" cy="5227637"/>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19</a:t>
            </a:r>
            <a:endParaRPr lang="en-US" dirty="0"/>
          </a:p>
        </p:txBody>
      </p:sp>
      <p:sp>
        <p:nvSpPr>
          <p:cNvPr id="3" name="Content Placeholder 2"/>
          <p:cNvSpPr>
            <a:spLocks noGrp="1"/>
          </p:cNvSpPr>
          <p:nvPr>
            <p:ph idx="1"/>
          </p:nvPr>
        </p:nvSpPr>
        <p:spPr/>
        <p:txBody>
          <a:bodyPr/>
          <a:lstStyle/>
          <a:p>
            <a:r>
              <a:rPr lang="en-US" dirty="0"/>
              <a:t>Another type of conflict is called character vs. him/herself. This is also referred to as internal conflict, because the character must face self-inflicted fears and problems. Write about this type of conflict, using a piece of </a:t>
            </a:r>
            <a:r>
              <a:rPr lang="en-US" dirty="0" smtClean="0"/>
              <a:t>literature that </a:t>
            </a:r>
            <a:r>
              <a:rPr lang="en-US" dirty="0"/>
              <a:t>you have </a:t>
            </a:r>
            <a:r>
              <a:rPr lang="en-US" dirty="0" smtClean="0"/>
              <a:t>read, or you may use a movie as an example. </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20</a:t>
            </a:r>
            <a:endParaRPr lang="en-US" dirty="0"/>
          </a:p>
        </p:txBody>
      </p:sp>
      <p:sp>
        <p:nvSpPr>
          <p:cNvPr id="3" name="Content Placeholder 2"/>
          <p:cNvSpPr>
            <a:spLocks noGrp="1"/>
          </p:cNvSpPr>
          <p:nvPr>
            <p:ph idx="1"/>
          </p:nvPr>
        </p:nvSpPr>
        <p:spPr/>
        <p:txBody>
          <a:bodyPr/>
          <a:lstStyle/>
          <a:p>
            <a:r>
              <a:rPr lang="en-US" dirty="0"/>
              <a:t>The theme of a literary piece is the central idea or message that it delivers. Cite a specific literary </a:t>
            </a:r>
            <a:r>
              <a:rPr lang="en-US" dirty="0" smtClean="0"/>
              <a:t>work or a movie </a:t>
            </a:r>
            <a:r>
              <a:rPr lang="en-US" dirty="0"/>
              <a:t>and discuss the theme.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21</a:t>
            </a:r>
            <a:endParaRPr lang="en-US" dirty="0"/>
          </a:p>
        </p:txBody>
      </p:sp>
      <p:sp>
        <p:nvSpPr>
          <p:cNvPr id="3" name="Content Placeholder 2"/>
          <p:cNvSpPr>
            <a:spLocks noGrp="1"/>
          </p:cNvSpPr>
          <p:nvPr>
            <p:ph idx="1"/>
          </p:nvPr>
        </p:nvSpPr>
        <p:spPr/>
        <p:txBody>
          <a:bodyPr/>
          <a:lstStyle/>
          <a:p>
            <a:r>
              <a:rPr lang="en-US" dirty="0" smtClean="0"/>
              <a:t>FREE WRITE: Spend the next 10 minutes writing </a:t>
            </a:r>
            <a:r>
              <a:rPr lang="en-US" u="sng" dirty="0" smtClean="0"/>
              <a:t>non-stop</a:t>
            </a:r>
            <a:r>
              <a:rPr lang="en-US" dirty="0" smtClean="0"/>
              <a:t>. If you encounter a brain-freeze you must keep your pencil on your paper in a ready-to-write fashion. 10 minutes, GO!</a:t>
            </a:r>
            <a:endParaRPr lang="en-US" u="sng" dirty="0" smtClean="0"/>
          </a:p>
          <a:p>
            <a:pPr>
              <a:buNone/>
            </a:pPr>
            <a:endParaRPr lang="en-US" dirty="0"/>
          </a:p>
        </p:txBody>
      </p:sp>
      <p:pic>
        <p:nvPicPr>
          <p:cNvPr id="4" name="Picture 3" descr="http://hcitang.org/images/minion-clipboard.jpg"/>
          <p:cNvPicPr/>
          <p:nvPr/>
        </p:nvPicPr>
        <p:blipFill>
          <a:blip r:embed="rId3" cstate="print"/>
          <a:srcRect/>
          <a:stretch>
            <a:fillRect/>
          </a:stretch>
        </p:blipFill>
        <p:spPr bwMode="auto">
          <a:xfrm>
            <a:off x="5791200" y="4343400"/>
            <a:ext cx="2895600" cy="214448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22</a:t>
            </a:r>
            <a:endParaRPr lang="en-US" dirty="0"/>
          </a:p>
        </p:txBody>
      </p:sp>
      <p:sp>
        <p:nvSpPr>
          <p:cNvPr id="3" name="Content Placeholder 2"/>
          <p:cNvSpPr>
            <a:spLocks noGrp="1"/>
          </p:cNvSpPr>
          <p:nvPr>
            <p:ph idx="1"/>
          </p:nvPr>
        </p:nvSpPr>
        <p:spPr/>
        <p:txBody>
          <a:bodyPr/>
          <a:lstStyle/>
          <a:p>
            <a:r>
              <a:rPr lang="en-US" dirty="0"/>
              <a:t>Using a piece of </a:t>
            </a:r>
            <a:r>
              <a:rPr lang="en-US" dirty="0" smtClean="0"/>
              <a:t>literature or movie </a:t>
            </a:r>
            <a:r>
              <a:rPr lang="en-US" dirty="0"/>
              <a:t>that you are familiar with, discuss the theme of personal suffering and loss.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Brainstorm all the people that you have studied and history and their significance (what did they do).</a:t>
            </a:r>
          </a:p>
          <a:p>
            <a:pPr>
              <a:buNone/>
            </a:pPr>
            <a:endParaRPr lang="en-US" dirty="0" smtClean="0"/>
          </a:p>
          <a:p>
            <a:r>
              <a:rPr lang="en-US" dirty="0" smtClean="0"/>
              <a:t>Write </a:t>
            </a:r>
            <a:r>
              <a:rPr lang="en-US" dirty="0"/>
              <a:t>a </a:t>
            </a:r>
            <a:r>
              <a:rPr lang="en-US" dirty="0" smtClean="0"/>
              <a:t>journal </a:t>
            </a:r>
            <a:r>
              <a:rPr lang="en-US" dirty="0"/>
              <a:t>entry from the point of view of someone you have studied in history. Include accurate, historical details in the </a:t>
            </a:r>
            <a:r>
              <a:rPr lang="en-US" dirty="0" smtClean="0"/>
              <a:t>journal </a:t>
            </a:r>
            <a:r>
              <a:rPr lang="en-US" dirty="0"/>
              <a:t>entry. </a:t>
            </a:r>
            <a:r>
              <a:rPr lang="en-US" dirty="0" smtClean="0"/>
              <a:t>(Example: If I were to write from the P.O.V. of Anne Frank, I would need to talk about how I had to hide in the annex, was found, and sent to a concentration camp.) You </a:t>
            </a:r>
            <a:r>
              <a:rPr lang="en-US" b="1" dirty="0" smtClean="0"/>
              <a:t>may not </a:t>
            </a:r>
            <a:r>
              <a:rPr lang="en-US" dirty="0" smtClean="0"/>
              <a:t>use this example and you may not lie! Do your best.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24</a:t>
            </a:r>
            <a:endParaRPr lang="en-US" dirty="0"/>
          </a:p>
        </p:txBody>
      </p:sp>
      <p:sp>
        <p:nvSpPr>
          <p:cNvPr id="3" name="Content Placeholder 2"/>
          <p:cNvSpPr>
            <a:spLocks noGrp="1"/>
          </p:cNvSpPr>
          <p:nvPr>
            <p:ph idx="1"/>
          </p:nvPr>
        </p:nvSpPr>
        <p:spPr/>
        <p:txBody>
          <a:bodyPr/>
          <a:lstStyle/>
          <a:p>
            <a:r>
              <a:rPr lang="en-US" dirty="0"/>
              <a:t>Flashback is a technique whereby past events are recalled while telling a story in the present. Discuss this technique as it was used in a piece of literature that you have read </a:t>
            </a:r>
            <a:r>
              <a:rPr lang="en-US" dirty="0" smtClean="0"/>
              <a:t>or a movie and </a:t>
            </a:r>
            <a:r>
              <a:rPr lang="en-US" dirty="0"/>
              <a:t>tell why this was the best way to tell the story.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25</a:t>
            </a:r>
            <a:endParaRPr lang="en-US" dirty="0"/>
          </a:p>
        </p:txBody>
      </p:sp>
      <p:sp>
        <p:nvSpPr>
          <p:cNvPr id="3" name="Content Placeholder 2"/>
          <p:cNvSpPr>
            <a:spLocks noGrp="1"/>
          </p:cNvSpPr>
          <p:nvPr>
            <p:ph idx="1"/>
          </p:nvPr>
        </p:nvSpPr>
        <p:spPr/>
        <p:txBody>
          <a:bodyPr/>
          <a:lstStyle/>
          <a:p>
            <a:r>
              <a:rPr lang="en-US" dirty="0" smtClean="0"/>
              <a:t>Academic: </a:t>
            </a:r>
            <a:r>
              <a:rPr lang="en-US" dirty="0" smtClean="0"/>
              <a:t>Using </a:t>
            </a:r>
            <a:r>
              <a:rPr lang="en-US" dirty="0"/>
              <a:t>a piece of literature that you are familiar </a:t>
            </a:r>
            <a:r>
              <a:rPr lang="en-US" dirty="0" smtClean="0"/>
              <a:t>with or a movie, </a:t>
            </a:r>
            <a:r>
              <a:rPr lang="en-US" dirty="0"/>
              <a:t>discuss the theme of personal triumph. </a:t>
            </a:r>
          </a:p>
          <a:p>
            <a:endParaRPr lang="en-US" dirty="0" smtClean="0"/>
          </a:p>
          <a:p>
            <a:r>
              <a:rPr lang="en-US" dirty="0" smtClean="0"/>
              <a:t>Honors: </a:t>
            </a:r>
            <a:r>
              <a:rPr lang="en-US" dirty="0"/>
              <a:t>Discuss the theme of </a:t>
            </a:r>
            <a:r>
              <a:rPr lang="en-US" dirty="0" smtClean="0"/>
              <a:t>prejudice in “To Kill a Mockingbird.”</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a:t>
            </a:r>
            <a:endParaRPr lang="en-US" dirty="0"/>
          </a:p>
        </p:txBody>
      </p:sp>
      <p:sp>
        <p:nvSpPr>
          <p:cNvPr id="3" name="Content Placeholder 2"/>
          <p:cNvSpPr>
            <a:spLocks noGrp="1"/>
          </p:cNvSpPr>
          <p:nvPr>
            <p:ph idx="1"/>
          </p:nvPr>
        </p:nvSpPr>
        <p:spPr/>
        <p:txBody>
          <a:bodyPr/>
          <a:lstStyle/>
          <a:p>
            <a:r>
              <a:rPr lang="en-US" dirty="0" smtClean="0"/>
              <a:t>FREE WRITE: Spend the next 10 minutes writing </a:t>
            </a:r>
            <a:r>
              <a:rPr lang="en-US" u="sng" dirty="0" smtClean="0"/>
              <a:t>non-stop</a:t>
            </a:r>
            <a:r>
              <a:rPr lang="en-US" dirty="0" smtClean="0"/>
              <a:t>. If you encounter a brain-freeze you must keep your pencil on your paper in a ready-to-write fashion. 10 minutes, GO!</a:t>
            </a:r>
            <a:endParaRPr lang="en-US" u="sng" dirty="0"/>
          </a:p>
        </p:txBody>
      </p:sp>
      <p:pic>
        <p:nvPicPr>
          <p:cNvPr id="4" name="Picture 3" descr="http://hcitang.org/images/minion-clipboard.jpg"/>
          <p:cNvPicPr/>
          <p:nvPr/>
        </p:nvPicPr>
        <p:blipFill>
          <a:blip r:embed="rId3" cstate="print"/>
          <a:srcRect/>
          <a:stretch>
            <a:fillRect/>
          </a:stretch>
        </p:blipFill>
        <p:spPr bwMode="auto">
          <a:xfrm>
            <a:off x="5791200" y="4343400"/>
            <a:ext cx="2895600" cy="214448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Academic: </a:t>
            </a:r>
            <a:r>
              <a:rPr lang="en-US" dirty="0" smtClean="0"/>
              <a:t>List </a:t>
            </a:r>
            <a:r>
              <a:rPr lang="en-US" dirty="0"/>
              <a:t>ten sensory images for each of the four seasons- winter, spring, summer, and fall.  Then, write a brief explanation of why you chose those specific images. </a:t>
            </a:r>
          </a:p>
          <a:p>
            <a:endParaRPr lang="en-US" dirty="0" smtClean="0"/>
          </a:p>
          <a:p>
            <a:r>
              <a:rPr lang="en-US" dirty="0" smtClean="0"/>
              <a:t>Honors: </a:t>
            </a:r>
            <a:r>
              <a:rPr lang="en-US" dirty="0"/>
              <a:t>The </a:t>
            </a:r>
            <a:r>
              <a:rPr lang="en-US" i="1" dirty="0"/>
              <a:t>coming of age</a:t>
            </a:r>
            <a:r>
              <a:rPr lang="en-US" dirty="0"/>
              <a:t> theme is very popular in literature. This term refers to a pre-adolescent boy or girl going through many difficult, life altering experiences in order to reach young adulthood. Using </a:t>
            </a:r>
            <a:r>
              <a:rPr lang="en-US" dirty="0" smtClean="0"/>
              <a:t>“TKM,” </a:t>
            </a:r>
            <a:r>
              <a:rPr lang="en-US" dirty="0"/>
              <a:t>discuss this theme. Be sure to use supporting details and evidence in your </a:t>
            </a:r>
            <a:r>
              <a:rPr lang="en-US" dirty="0" smtClean="0"/>
              <a:t>entry.</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Academic: Frequently</a:t>
            </a:r>
            <a:r>
              <a:rPr lang="en-US" dirty="0"/>
              <a:t>, popular novels are adapted into motion pictures</a:t>
            </a:r>
            <a:r>
              <a:rPr lang="en-US" dirty="0" smtClean="0"/>
              <a:t>. Compare/contrast </a:t>
            </a:r>
            <a:r>
              <a:rPr lang="en-US" dirty="0"/>
              <a:t>the plot, setting, and characterization in both </a:t>
            </a:r>
            <a:r>
              <a:rPr lang="en-US" dirty="0" smtClean="0"/>
              <a:t>mediums</a:t>
            </a:r>
            <a:r>
              <a:rPr lang="en-US" dirty="0" smtClean="0"/>
              <a:t> </a:t>
            </a:r>
            <a:r>
              <a:rPr lang="en-US" dirty="0" smtClean="0"/>
              <a:t>for “The Devil’s Arithmetic.”</a:t>
            </a:r>
          </a:p>
          <a:p>
            <a:pPr>
              <a:buNone/>
            </a:pPr>
            <a:endParaRPr lang="en-US" dirty="0" smtClean="0"/>
          </a:p>
          <a:p>
            <a:r>
              <a:rPr lang="en-US" dirty="0" smtClean="0"/>
              <a:t>Honors: Sometimes </a:t>
            </a:r>
            <a:r>
              <a:rPr lang="en-US" dirty="0"/>
              <a:t>an author will write a dialogue that illustrates a person’s intelligence, speech pattern, and locality. </a:t>
            </a:r>
            <a:r>
              <a:rPr lang="en-US" dirty="0" smtClean="0"/>
              <a:t>Discuss the dialogue in “TKM”. </a:t>
            </a:r>
            <a:r>
              <a:rPr lang="en-US" dirty="0"/>
              <a:t>Also discuss whether this technique helps or hinders your reading.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9 Weeks</a:t>
            </a:r>
            <a:endParaRPr lang="en-US" dirty="0"/>
          </a:p>
        </p:txBody>
      </p:sp>
      <p:pic>
        <p:nvPicPr>
          <p:cNvPr id="4" name="Content Placeholder 3" descr="Despicable_Me_minions.png"/>
          <p:cNvPicPr>
            <a:picLocks noGrp="1" noChangeAspect="1"/>
          </p:cNvPicPr>
          <p:nvPr>
            <p:ph idx="1"/>
          </p:nvPr>
        </p:nvPicPr>
        <p:blipFill>
          <a:blip r:embed="rId3" cstate="print"/>
          <a:stretch>
            <a:fillRect/>
          </a:stretch>
        </p:blipFill>
        <p:spPr>
          <a:xfrm>
            <a:off x="0" y="1143000"/>
            <a:ext cx="9144000" cy="10520186"/>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28</a:t>
            </a:r>
            <a:endParaRPr lang="en-US" dirty="0"/>
          </a:p>
        </p:txBody>
      </p:sp>
      <p:sp>
        <p:nvSpPr>
          <p:cNvPr id="3" name="Content Placeholder 2"/>
          <p:cNvSpPr>
            <a:spLocks noGrp="1"/>
          </p:cNvSpPr>
          <p:nvPr>
            <p:ph idx="1"/>
          </p:nvPr>
        </p:nvSpPr>
        <p:spPr/>
        <p:txBody>
          <a:bodyPr/>
          <a:lstStyle/>
          <a:p>
            <a:r>
              <a:rPr lang="en-US" dirty="0"/>
              <a:t>Imagery is the use of descriptive details that appeal to the reader’s senses. Using a literary piece that you are familiar with, discuss how the author’s use of imagery enhanced your reading experience.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29</a:t>
            </a:r>
            <a:endParaRPr lang="en-US" dirty="0"/>
          </a:p>
        </p:txBody>
      </p:sp>
      <p:sp>
        <p:nvSpPr>
          <p:cNvPr id="3" name="Content Placeholder 2"/>
          <p:cNvSpPr>
            <a:spLocks noGrp="1"/>
          </p:cNvSpPr>
          <p:nvPr>
            <p:ph idx="1"/>
          </p:nvPr>
        </p:nvSpPr>
        <p:spPr/>
        <p:txBody>
          <a:bodyPr/>
          <a:lstStyle/>
          <a:p>
            <a:r>
              <a:rPr lang="en-US" dirty="0" smtClean="0"/>
              <a:t>FREE WRITE: Spend the next 10 minutes writing </a:t>
            </a:r>
            <a:r>
              <a:rPr lang="en-US" u="sng" dirty="0" smtClean="0"/>
              <a:t>non-stop</a:t>
            </a:r>
            <a:r>
              <a:rPr lang="en-US" dirty="0" smtClean="0"/>
              <a:t>. If you encounter a brain-freeze you must keep your pencil on your paper in a ready-to-write fashion. 10 minutes, GO!</a:t>
            </a:r>
            <a:endParaRPr lang="en-US" u="sng" dirty="0" smtClean="0"/>
          </a:p>
          <a:p>
            <a:pPr>
              <a:buNone/>
            </a:pPr>
            <a:endParaRPr lang="en-US" dirty="0"/>
          </a:p>
        </p:txBody>
      </p:sp>
      <p:pic>
        <p:nvPicPr>
          <p:cNvPr id="4" name="Picture 3" descr="http://hcitang.org/images/minion-clipboard.jpg"/>
          <p:cNvPicPr/>
          <p:nvPr/>
        </p:nvPicPr>
        <p:blipFill>
          <a:blip r:embed="rId3" cstate="print"/>
          <a:srcRect/>
          <a:stretch>
            <a:fillRect/>
          </a:stretch>
        </p:blipFill>
        <p:spPr bwMode="auto">
          <a:xfrm>
            <a:off x="5791200" y="4343400"/>
            <a:ext cx="2895600" cy="2144486"/>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30</a:t>
            </a:r>
            <a:endParaRPr lang="en-US" dirty="0"/>
          </a:p>
        </p:txBody>
      </p:sp>
      <p:sp>
        <p:nvSpPr>
          <p:cNvPr id="3" name="Content Placeholder 2"/>
          <p:cNvSpPr>
            <a:spLocks noGrp="1"/>
          </p:cNvSpPr>
          <p:nvPr>
            <p:ph idx="1"/>
          </p:nvPr>
        </p:nvSpPr>
        <p:spPr/>
        <p:txBody>
          <a:bodyPr/>
          <a:lstStyle/>
          <a:p>
            <a:r>
              <a:rPr lang="en-US" dirty="0" smtClean="0"/>
              <a:t>On your desk is a handout, this is a class set. </a:t>
            </a:r>
            <a:r>
              <a:rPr lang="en-US" b="1" dirty="0" smtClean="0"/>
              <a:t>DO NOT </a:t>
            </a:r>
            <a:r>
              <a:rPr lang="en-US" dirty="0" smtClean="0"/>
              <a:t>write on this. Read the handout.</a:t>
            </a:r>
          </a:p>
          <a:p>
            <a:pPr>
              <a:buNone/>
            </a:pPr>
            <a:endParaRPr lang="en-US" dirty="0" smtClean="0"/>
          </a:p>
          <a:p>
            <a:r>
              <a:rPr lang="en-US" dirty="0" smtClean="0"/>
              <a:t>Discuss </a:t>
            </a:r>
            <a:r>
              <a:rPr lang="en-US" dirty="0"/>
              <a:t>the effect and significance of Maya Angelou’s poetry reading at Bill Clinton’s inauguration.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31</a:t>
            </a:r>
            <a:endParaRPr lang="en-US" dirty="0"/>
          </a:p>
        </p:txBody>
      </p:sp>
      <p:sp>
        <p:nvSpPr>
          <p:cNvPr id="3" name="Content Placeholder 2"/>
          <p:cNvSpPr>
            <a:spLocks noGrp="1"/>
          </p:cNvSpPr>
          <p:nvPr>
            <p:ph idx="1"/>
          </p:nvPr>
        </p:nvSpPr>
        <p:spPr/>
        <p:txBody>
          <a:bodyPr/>
          <a:lstStyle/>
          <a:p>
            <a:r>
              <a:rPr lang="en-US" dirty="0"/>
              <a:t>Music and poetry have many similarities. Discuss the connection using specific examples from both musical and poetic works.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32</a:t>
            </a:r>
            <a:endParaRPr lang="en-US" dirty="0"/>
          </a:p>
        </p:txBody>
      </p:sp>
      <p:sp>
        <p:nvSpPr>
          <p:cNvPr id="3" name="Content Placeholder 2"/>
          <p:cNvSpPr>
            <a:spLocks noGrp="1"/>
          </p:cNvSpPr>
          <p:nvPr>
            <p:ph idx="1"/>
          </p:nvPr>
        </p:nvSpPr>
        <p:spPr/>
        <p:txBody>
          <a:bodyPr/>
          <a:lstStyle/>
          <a:p>
            <a:r>
              <a:rPr lang="en-US" dirty="0"/>
              <a:t>Discuss a novel that has been controversial and perhaps banned, and explain why.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33</a:t>
            </a:r>
            <a:endParaRPr lang="en-US" dirty="0"/>
          </a:p>
        </p:txBody>
      </p:sp>
      <p:sp>
        <p:nvSpPr>
          <p:cNvPr id="3" name="Content Placeholder 2"/>
          <p:cNvSpPr>
            <a:spLocks noGrp="1"/>
          </p:cNvSpPr>
          <p:nvPr>
            <p:ph idx="1"/>
          </p:nvPr>
        </p:nvSpPr>
        <p:spPr/>
        <p:txBody>
          <a:bodyPr/>
          <a:lstStyle/>
          <a:p>
            <a:r>
              <a:rPr lang="en-US" dirty="0" smtClean="0"/>
              <a:t>On the board is an example of my life map. Create your own life map using significant events. </a:t>
            </a:r>
          </a:p>
          <a:p>
            <a:pPr>
              <a:buNone/>
            </a:pPr>
            <a:endParaRPr lang="en-US" dirty="0" smtClean="0"/>
          </a:p>
          <a:p>
            <a:r>
              <a:rPr lang="en-US" dirty="0" smtClean="0"/>
              <a:t>On that same page, discuss 3 key events that you would offer to a person writing a biography of your life and why.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34</a:t>
            </a:r>
            <a:endParaRPr lang="en-US" dirty="0"/>
          </a:p>
        </p:txBody>
      </p:sp>
      <p:sp>
        <p:nvSpPr>
          <p:cNvPr id="3" name="Content Placeholder 2"/>
          <p:cNvSpPr>
            <a:spLocks noGrp="1"/>
          </p:cNvSpPr>
          <p:nvPr>
            <p:ph idx="1"/>
          </p:nvPr>
        </p:nvSpPr>
        <p:spPr/>
        <p:txBody>
          <a:bodyPr/>
          <a:lstStyle/>
          <a:p>
            <a:r>
              <a:rPr lang="en-US" dirty="0" smtClean="0"/>
              <a:t>Using a piece of literature that you are familiar with, discuss how the weather or climate affects the mood or tone. If you have a brain-freeze think about how weather/climate could or could not affect tone and mood.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a:t>
            </a:r>
            <a:endParaRPr lang="en-US" dirty="0"/>
          </a:p>
        </p:txBody>
      </p:sp>
      <p:sp>
        <p:nvSpPr>
          <p:cNvPr id="3" name="Content Placeholder 2"/>
          <p:cNvSpPr>
            <a:spLocks noGrp="1"/>
          </p:cNvSpPr>
          <p:nvPr>
            <p:ph idx="1"/>
          </p:nvPr>
        </p:nvSpPr>
        <p:spPr/>
        <p:txBody>
          <a:bodyPr/>
          <a:lstStyle/>
          <a:p>
            <a:r>
              <a:rPr lang="en-US" dirty="0" smtClean="0"/>
              <a:t>A time capsule is when someone or a community puts special items that represent them in a safe. They keep it locked and sometimes buried for many years(25 or 50 years). They do this so the future generations can see what that time period was like. Explain </a:t>
            </a:r>
            <a:r>
              <a:rPr lang="en-US" dirty="0"/>
              <a:t>the items you would want to </a:t>
            </a:r>
            <a:r>
              <a:rPr lang="en-US" dirty="0" smtClean="0"/>
              <a:t>place </a:t>
            </a:r>
            <a:r>
              <a:rPr lang="en-US" dirty="0"/>
              <a:t>in a time capsule</a:t>
            </a:r>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35</a:t>
            </a:r>
            <a:endParaRPr lang="en-US" dirty="0"/>
          </a:p>
        </p:txBody>
      </p:sp>
      <p:sp>
        <p:nvSpPr>
          <p:cNvPr id="3" name="Content Placeholder 2"/>
          <p:cNvSpPr>
            <a:spLocks noGrp="1"/>
          </p:cNvSpPr>
          <p:nvPr>
            <p:ph idx="1"/>
          </p:nvPr>
        </p:nvSpPr>
        <p:spPr/>
        <p:txBody>
          <a:bodyPr/>
          <a:lstStyle/>
          <a:p>
            <a:r>
              <a:rPr lang="en-US" dirty="0" smtClean="0"/>
              <a:t>Describe a character from literature that you would trade places with, and explain why. Be sure to include your position and give at least 3 supporting details. Also, include the title of the book.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36</a:t>
            </a:r>
            <a:endParaRPr lang="en-US" dirty="0"/>
          </a:p>
        </p:txBody>
      </p:sp>
      <p:sp>
        <p:nvSpPr>
          <p:cNvPr id="3" name="Content Placeholder 2"/>
          <p:cNvSpPr>
            <a:spLocks noGrp="1"/>
          </p:cNvSpPr>
          <p:nvPr>
            <p:ph idx="1"/>
          </p:nvPr>
        </p:nvSpPr>
        <p:spPr/>
        <p:txBody>
          <a:bodyPr/>
          <a:lstStyle/>
          <a:p>
            <a:r>
              <a:rPr lang="en-US" dirty="0" smtClean="0"/>
              <a:t>Explain the most important lesson you learned from a piece of literature. Use specific details from a literary work you have read, and discuss if you could or will use this lesson in our own </a:t>
            </a:r>
            <a:r>
              <a:rPr lang="en-US" smtClean="0"/>
              <a:t>personal life.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a:t>
            </a:r>
            <a:endParaRPr lang="en-US" dirty="0"/>
          </a:p>
        </p:txBody>
      </p:sp>
      <p:sp>
        <p:nvSpPr>
          <p:cNvPr id="3" name="Content Placeholder 2"/>
          <p:cNvSpPr>
            <a:spLocks noGrp="1"/>
          </p:cNvSpPr>
          <p:nvPr>
            <p:ph idx="1"/>
          </p:nvPr>
        </p:nvSpPr>
        <p:spPr/>
        <p:txBody>
          <a:bodyPr/>
          <a:lstStyle/>
          <a:p>
            <a:r>
              <a:rPr lang="en-US" dirty="0" smtClean="0"/>
              <a:t>We recently read a short story by Langston Hughes, “Thank You, Ma’am” (p. 386-392). Using what you know about the author and the Harlem Renaissance analyze this short story. (Think about the Harlem Renaissance movement and if this story follows it. Why or Why not?)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a:t>
            </a:r>
            <a:endParaRPr lang="en-US" dirty="0"/>
          </a:p>
        </p:txBody>
      </p:sp>
      <p:sp>
        <p:nvSpPr>
          <p:cNvPr id="3" name="Content Placeholder 2"/>
          <p:cNvSpPr>
            <a:spLocks noGrp="1"/>
          </p:cNvSpPr>
          <p:nvPr>
            <p:ph idx="1"/>
          </p:nvPr>
        </p:nvSpPr>
        <p:spPr/>
        <p:txBody>
          <a:bodyPr/>
          <a:lstStyle/>
          <a:p>
            <a:r>
              <a:rPr lang="en-US" dirty="0"/>
              <a:t>Frequently, popular novels are adapted into motion </a:t>
            </a:r>
            <a:r>
              <a:rPr lang="en-US" dirty="0" smtClean="0"/>
              <a:t>pictures (</a:t>
            </a:r>
            <a:r>
              <a:rPr lang="en-US" i="1" dirty="0" smtClean="0"/>
              <a:t>The Twilight Saga, The Hunger Games, Harry Potter, Hobbit </a:t>
            </a:r>
            <a:r>
              <a:rPr lang="en-US" dirty="0" smtClean="0"/>
              <a:t>and</a:t>
            </a:r>
            <a:r>
              <a:rPr lang="en-US" i="1" dirty="0" smtClean="0"/>
              <a:t> Lord of the Rings</a:t>
            </a:r>
            <a:r>
              <a:rPr lang="en-US" dirty="0" smtClean="0"/>
              <a:t>, etc.). Discuss </a:t>
            </a:r>
            <a:r>
              <a:rPr lang="en-US" dirty="0"/>
              <a:t>a novel that you have read and that has been made into a motion picture. Compare/contrast the plot, setting, and characterization in both mediums.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5</a:t>
            </a:r>
            <a:endParaRPr lang="en-US" dirty="0"/>
          </a:p>
        </p:txBody>
      </p:sp>
      <p:sp>
        <p:nvSpPr>
          <p:cNvPr id="3" name="Content Placeholder 2"/>
          <p:cNvSpPr>
            <a:spLocks noGrp="1"/>
          </p:cNvSpPr>
          <p:nvPr>
            <p:ph idx="1"/>
          </p:nvPr>
        </p:nvSpPr>
        <p:spPr/>
        <p:txBody>
          <a:bodyPr/>
          <a:lstStyle/>
          <a:p>
            <a:r>
              <a:rPr lang="en-US" dirty="0"/>
              <a:t>Discuss why the </a:t>
            </a:r>
            <a:r>
              <a:rPr lang="en-US" i="1" dirty="0"/>
              <a:t>Harry Potter</a:t>
            </a:r>
            <a:r>
              <a:rPr lang="en-US" dirty="0"/>
              <a:t> series is so popular with readers. </a:t>
            </a:r>
            <a:r>
              <a:rPr lang="en-US" dirty="0" smtClean="0"/>
              <a:t>Be sure to include your position and 3 supporting details. Remember it is okay to </a:t>
            </a:r>
            <a:r>
              <a:rPr lang="en-US" b="1" dirty="0" smtClean="0"/>
              <a:t>LIE</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a:t>
            </a:r>
            <a:endParaRPr lang="en-US" dirty="0"/>
          </a:p>
        </p:txBody>
      </p:sp>
      <p:sp>
        <p:nvSpPr>
          <p:cNvPr id="3" name="Content Placeholder 2"/>
          <p:cNvSpPr>
            <a:spLocks noGrp="1"/>
          </p:cNvSpPr>
          <p:nvPr>
            <p:ph idx="1"/>
          </p:nvPr>
        </p:nvSpPr>
        <p:spPr/>
        <p:txBody>
          <a:bodyPr/>
          <a:lstStyle/>
          <a:p>
            <a:r>
              <a:rPr lang="en-US" dirty="0" smtClean="0"/>
              <a:t>Using “Ellis Island” (p.1102-1106) discuss </a:t>
            </a:r>
            <a:r>
              <a:rPr lang="en-US" dirty="0"/>
              <a:t>an immigrant’s point of view in </a:t>
            </a:r>
            <a:r>
              <a:rPr lang="en-US" dirty="0" smtClean="0"/>
              <a:t>America.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7</a:t>
            </a:r>
            <a:endParaRPr lang="en-US" dirty="0"/>
          </a:p>
        </p:txBody>
      </p:sp>
      <p:sp>
        <p:nvSpPr>
          <p:cNvPr id="3" name="Content Placeholder 2"/>
          <p:cNvSpPr>
            <a:spLocks noGrp="1"/>
          </p:cNvSpPr>
          <p:nvPr>
            <p:ph idx="1"/>
          </p:nvPr>
        </p:nvSpPr>
        <p:spPr/>
        <p:txBody>
          <a:bodyPr/>
          <a:lstStyle/>
          <a:p>
            <a:r>
              <a:rPr lang="en-US" dirty="0" smtClean="0"/>
              <a:t>Academic: Define in your own terms what a hero is and discuss </a:t>
            </a:r>
            <a:r>
              <a:rPr lang="en-US" dirty="0"/>
              <a:t>a hero in a literary piece that you have read. </a:t>
            </a:r>
            <a:endParaRPr lang="en-US" dirty="0" smtClean="0"/>
          </a:p>
          <a:p>
            <a:pPr>
              <a:buNone/>
            </a:pPr>
            <a:endParaRPr lang="en-US" dirty="0" smtClean="0"/>
          </a:p>
          <a:p>
            <a:r>
              <a:rPr lang="en-US" dirty="0" smtClean="0"/>
              <a:t>Honors: An </a:t>
            </a:r>
            <a:r>
              <a:rPr lang="en-US" dirty="0"/>
              <a:t>allegory is literary piece in which the surface plot, characters, and theme convey a symbolic meaning. Discuss the use of allegory in George Orwell’s </a:t>
            </a:r>
            <a:r>
              <a:rPr lang="en-US" i="1" dirty="0"/>
              <a:t>Animal Farm</a:t>
            </a:r>
            <a:r>
              <a:rPr lang="en-US"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142</TotalTime>
  <Words>1775</Words>
  <Application>Microsoft Office PowerPoint</Application>
  <PresentationFormat>On-screen Show (4:3)</PresentationFormat>
  <Paragraphs>142</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Module</vt:lpstr>
      <vt:lpstr>8th Grade Journal Prompts</vt:lpstr>
      <vt:lpstr>1st 9 Weeks</vt:lpstr>
      <vt:lpstr>Week 1</vt:lpstr>
      <vt:lpstr>Week 2</vt:lpstr>
      <vt:lpstr>Week 3</vt:lpstr>
      <vt:lpstr>Week 4</vt:lpstr>
      <vt:lpstr>Week 5</vt:lpstr>
      <vt:lpstr>Week 6</vt:lpstr>
      <vt:lpstr>Week 7</vt:lpstr>
      <vt:lpstr>Week 8</vt:lpstr>
      <vt:lpstr>Week 9</vt:lpstr>
      <vt:lpstr>2nd 9 Weeks</vt:lpstr>
      <vt:lpstr>Week 10</vt:lpstr>
      <vt:lpstr>Week 11</vt:lpstr>
      <vt:lpstr>Week 12</vt:lpstr>
      <vt:lpstr>Week 13</vt:lpstr>
      <vt:lpstr>Week 14</vt:lpstr>
      <vt:lpstr>Week 15</vt:lpstr>
      <vt:lpstr>Week 16</vt:lpstr>
      <vt:lpstr>Week 17</vt:lpstr>
      <vt:lpstr>Week 18</vt:lpstr>
      <vt:lpstr>3rd 9 Weeks</vt:lpstr>
      <vt:lpstr>Week 19</vt:lpstr>
      <vt:lpstr>Week 20</vt:lpstr>
      <vt:lpstr>Week 21</vt:lpstr>
      <vt:lpstr>Week 22</vt:lpstr>
      <vt:lpstr>Week 23</vt:lpstr>
      <vt:lpstr>Week 24</vt:lpstr>
      <vt:lpstr>Week 25</vt:lpstr>
      <vt:lpstr>Week 26</vt:lpstr>
      <vt:lpstr>Week 27</vt:lpstr>
      <vt:lpstr>4th 9 Weeks</vt:lpstr>
      <vt:lpstr>Week 28</vt:lpstr>
      <vt:lpstr>Week 29</vt:lpstr>
      <vt:lpstr>Week 30</vt:lpstr>
      <vt:lpstr>Week 31</vt:lpstr>
      <vt:lpstr>Week 32</vt:lpstr>
      <vt:lpstr>Week 33</vt:lpstr>
      <vt:lpstr>Week 34</vt:lpstr>
      <vt:lpstr>Week 35</vt:lpstr>
      <vt:lpstr>Week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Journal Prompts</dc:title>
  <dc:creator>Morgan</dc:creator>
  <cp:lastModifiedBy>Morgan</cp:lastModifiedBy>
  <cp:revision>15</cp:revision>
  <dcterms:created xsi:type="dcterms:W3CDTF">2013-06-25T20:07:29Z</dcterms:created>
  <dcterms:modified xsi:type="dcterms:W3CDTF">2013-06-25T22:30:13Z</dcterms:modified>
</cp:coreProperties>
</file>