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57" r:id="rId3"/>
    <p:sldId id="259" r:id="rId4"/>
    <p:sldId id="261" r:id="rId5"/>
    <p:sldId id="274" r:id="rId6"/>
    <p:sldId id="262" r:id="rId7"/>
    <p:sldId id="263" r:id="rId8"/>
    <p:sldId id="265" r:id="rId9"/>
    <p:sldId id="266" r:id="rId10"/>
    <p:sldId id="269" r:id="rId11"/>
    <p:sldId id="270" r:id="rId12"/>
    <p:sldId id="271" r:id="rId13"/>
    <p:sldId id="273" r:id="rId14"/>
  </p:sldIdLst>
  <p:sldSz cx="9144000" cy="6858000" type="screen4x3"/>
  <p:notesSz cx="69977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78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88467513-913E-4A26-840F-E84B3759C500}" type="datetimeFigureOut">
              <a:rPr lang="en-US" smtClean="0"/>
              <a:pPr/>
              <a:t>8/3/2014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2D4EDAF9-A20E-4057-84D1-73C706E9AF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2194-87B6-4F5B-9DFE-9883D8B9DED5}" type="datetimeFigureOut">
              <a:rPr lang="en-US" smtClean="0"/>
              <a:pPr/>
              <a:t>8/3/2014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C021A-EC00-4197-AA07-B97D4BB35C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2194-87B6-4F5B-9DFE-9883D8B9DED5}" type="datetimeFigureOut">
              <a:rPr lang="en-US" smtClean="0"/>
              <a:pPr/>
              <a:t>8/3/2014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C021A-EC00-4197-AA07-B97D4BB35C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2194-87B6-4F5B-9DFE-9883D8B9DED5}" type="datetimeFigureOut">
              <a:rPr lang="en-US" smtClean="0"/>
              <a:pPr/>
              <a:t>8/3/2014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C021A-EC00-4197-AA07-B97D4BB35C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2194-87B6-4F5B-9DFE-9883D8B9DED5}" type="datetimeFigureOut">
              <a:rPr lang="en-US" smtClean="0"/>
              <a:pPr/>
              <a:t>8/3/2014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C021A-EC00-4197-AA07-B97D4BB35C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2194-87B6-4F5B-9DFE-9883D8B9DED5}" type="datetimeFigureOut">
              <a:rPr lang="en-US" smtClean="0"/>
              <a:pPr/>
              <a:t>8/3/2014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C021A-EC00-4197-AA07-B97D4BB35C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2194-87B6-4F5B-9DFE-9883D8B9DED5}" type="datetimeFigureOut">
              <a:rPr lang="en-US" smtClean="0"/>
              <a:pPr/>
              <a:t>8/3/2014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C021A-EC00-4197-AA07-B97D4BB35C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2194-87B6-4F5B-9DFE-9883D8B9DED5}" type="datetimeFigureOut">
              <a:rPr lang="en-US" smtClean="0"/>
              <a:pPr/>
              <a:t>8/3/2014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C021A-EC00-4197-AA07-B97D4BB35C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2194-87B6-4F5B-9DFE-9883D8B9DED5}" type="datetimeFigureOut">
              <a:rPr lang="en-US" smtClean="0"/>
              <a:pPr/>
              <a:t>8/3/2014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C021A-EC00-4197-AA07-B97D4BB35C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2194-87B6-4F5B-9DFE-9883D8B9DED5}" type="datetimeFigureOut">
              <a:rPr lang="en-US" smtClean="0"/>
              <a:pPr/>
              <a:t>8/3/2014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C021A-EC00-4197-AA07-B97D4BB35C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2194-87B6-4F5B-9DFE-9883D8B9DED5}" type="datetimeFigureOut">
              <a:rPr lang="en-US" smtClean="0"/>
              <a:pPr/>
              <a:t>8/3/2014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C021A-EC00-4197-AA07-B97D4BB35C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2194-87B6-4F5B-9DFE-9883D8B9DED5}" type="datetimeFigureOut">
              <a:rPr lang="en-US" smtClean="0"/>
              <a:pPr/>
              <a:t>8/3/2014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C021A-EC00-4197-AA07-B97D4BB35C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92194-87B6-4F5B-9DFE-9883D8B9DED5}" type="datetimeFigureOut">
              <a:rPr lang="en-US" smtClean="0"/>
              <a:pPr/>
              <a:t>8/3/2014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C021A-EC00-4197-AA07-B97D4BB35C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diffen.com/difference/Farther_vs_Further" TargetMode="External"/><Relationship Id="rId3" Type="http://schemas.openxmlformats.org/officeDocument/2006/relationships/hyperlink" Target="http://www.diffen.com/difference/Advice_vs_Advise" TargetMode="External"/><Relationship Id="rId7" Type="http://schemas.openxmlformats.org/officeDocument/2006/relationships/hyperlink" Target="http://grammar.about.com/od/words/a/Beside.htm" TargetMode="External"/><Relationship Id="rId2" Type="http://schemas.openxmlformats.org/officeDocument/2006/relationships/hyperlink" Target="http://www.grammar-monster.com/easily_confused/accept_except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ranslegal.com/common-mistakes/between-vs-among" TargetMode="External"/><Relationship Id="rId5" Type="http://schemas.openxmlformats.org/officeDocument/2006/relationships/hyperlink" Target="http://www.grammar-monster.com/easily_confused/already_all_ready.htm" TargetMode="External"/><Relationship Id="rId10" Type="http://schemas.openxmlformats.org/officeDocument/2006/relationships/hyperlink" Target="http://www.diffen.com/difference/In_To_vs_Into" TargetMode="External"/><Relationship Id="rId4" Type="http://schemas.openxmlformats.org/officeDocument/2006/relationships/hyperlink" Target="http://www.diffen.com/difference/Affect_vs_Effect" TargetMode="External"/><Relationship Id="rId9" Type="http://schemas.openxmlformats.org/officeDocument/2006/relationships/hyperlink" Target="http://www.diffen.com/difference/Than_vs_Then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jdyhxtIZsJc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J5GWRL65Ky4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Double Negatives/ Usage Problems/ Pronoun Cases/ Who vs. Whom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Possessive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915400" cy="4906963"/>
          </a:xfrm>
        </p:spPr>
        <p:txBody>
          <a:bodyPr/>
          <a:lstStyle/>
          <a:p>
            <a:r>
              <a:rPr lang="en-US" dirty="0" smtClean="0"/>
              <a:t>Use the possessive case of personal pronouns before nouns to show possession. Use certain personal pronouns by themselves to indicate possession. </a:t>
            </a:r>
            <a:r>
              <a:rPr lang="en-US" b="1" dirty="0" smtClean="0"/>
              <a:t>Personal Pronouns in the possessive case are never written with apostrophes. </a:t>
            </a: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95400" y="4114800"/>
          <a:ext cx="6705600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0220"/>
                <a:gridCol w="49453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Before Nouns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HIS brother</a:t>
                      </a:r>
                      <a:r>
                        <a:rPr lang="en-US" sz="2400" baseline="0" dirty="0" smtClean="0"/>
                        <a:t> plays the guitar. </a:t>
                      </a:r>
                    </a:p>
                    <a:p>
                      <a:r>
                        <a:rPr lang="en-US" sz="2400" baseline="0" dirty="0" smtClean="0"/>
                        <a:t>Can you come to OUR house?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By</a:t>
                      </a:r>
                      <a:r>
                        <a:rPr lang="en-US" sz="2400" baseline="0" dirty="0" smtClean="0"/>
                        <a:t> Themselves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MINE is the pink suitcase. </a:t>
                      </a:r>
                    </a:p>
                    <a:p>
                      <a:r>
                        <a:rPr lang="en-US" sz="2400" dirty="0" smtClean="0"/>
                        <a:t>Is that notebook YOURS?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VS. Whom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is a pronoun in the nominative case, Like other nominative pronouns, who is used as the subject of a verb.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47800" y="3352800"/>
          <a:ext cx="6096000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38100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The Subject of a Question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WHO</a:t>
                      </a:r>
                      <a:r>
                        <a:rPr lang="en-US" sz="2400" baseline="0" dirty="0" smtClean="0"/>
                        <a:t> finished first?</a:t>
                      </a:r>
                      <a:endParaRPr lang="en-US" sz="2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The Subject of a Subordinating Clause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 met the woman WHO directs the recreation program here.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VS. Whom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Whom is a pronoun in the objective case. Like other objective pronouns, whom is used (1) as the direct object of a verb or (2) as the object of a preposition. 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3962400"/>
          <a:ext cx="7848600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7010"/>
                <a:gridCol w="510159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The Direct</a:t>
                      </a:r>
                      <a:r>
                        <a:rPr lang="en-US" sz="2400" baseline="0" dirty="0" smtClean="0"/>
                        <a:t> Object of a Verb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WHOM did she ask to return?</a:t>
                      </a:r>
                    </a:p>
                    <a:p>
                      <a:r>
                        <a:rPr lang="en-US" sz="2400" dirty="0" smtClean="0"/>
                        <a:t>It was William WHOM</a:t>
                      </a:r>
                      <a:r>
                        <a:rPr lang="en-US" sz="2400" baseline="0" dirty="0" smtClean="0"/>
                        <a:t> they interviewed. 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The Object of a Preposition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To WHOM shall I address this note?</a:t>
                      </a:r>
                    </a:p>
                    <a:p>
                      <a:r>
                        <a:rPr lang="en-US" sz="2400" dirty="0" smtClean="0"/>
                        <a:t>Here is the artist about WHOM I was speaking. 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Sources Used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38800"/>
          </a:xfrm>
        </p:spPr>
        <p:txBody>
          <a:bodyPr>
            <a:normAutofit/>
          </a:bodyPr>
          <a:lstStyle/>
          <a:p>
            <a:r>
              <a:rPr lang="en-US" sz="1300" dirty="0" smtClean="0"/>
              <a:t>Grammar Workbook</a:t>
            </a:r>
            <a:endParaRPr lang="en-US" sz="1300" dirty="0" smtClean="0">
              <a:hlinkClick r:id="rId2"/>
            </a:endParaRPr>
          </a:p>
          <a:p>
            <a:r>
              <a:rPr lang="en-US" sz="1300" dirty="0" smtClean="0">
                <a:hlinkClick r:id="rId2"/>
              </a:rPr>
              <a:t>http://www.grammar-monster.com/easily_confused/accept_except.htm</a:t>
            </a:r>
            <a:endParaRPr lang="en-US" sz="1300" dirty="0" smtClean="0"/>
          </a:p>
          <a:p>
            <a:r>
              <a:rPr lang="en-US" sz="1300" dirty="0" smtClean="0">
                <a:hlinkClick r:id="rId3"/>
              </a:rPr>
              <a:t>http://www.diffen.com/difference/Advice_vs_Advise</a:t>
            </a:r>
            <a:endParaRPr lang="en-US" sz="1300" dirty="0" smtClean="0"/>
          </a:p>
          <a:p>
            <a:r>
              <a:rPr lang="en-US" sz="1300" dirty="0" smtClean="0">
                <a:hlinkClick r:id="rId4"/>
              </a:rPr>
              <a:t>http://www.diffen.com/difference/Affect_vs_Effect</a:t>
            </a:r>
            <a:endParaRPr lang="en-US" sz="1300" dirty="0" smtClean="0"/>
          </a:p>
          <a:p>
            <a:r>
              <a:rPr lang="en-US" sz="1300" dirty="0" smtClean="0">
                <a:hlinkClick r:id="rId5"/>
              </a:rPr>
              <a:t>http://www.grammar-monster.com/easily_confused/already_all_ready.htm</a:t>
            </a:r>
            <a:endParaRPr lang="en-US" sz="1300" dirty="0" smtClean="0"/>
          </a:p>
          <a:p>
            <a:r>
              <a:rPr lang="en-US" sz="1300" dirty="0" smtClean="0">
                <a:hlinkClick r:id="rId6"/>
              </a:rPr>
              <a:t>http://www.translegal.com/common-mistakes/between-vs-among</a:t>
            </a:r>
            <a:endParaRPr lang="en-US" dirty="0" smtClean="0"/>
          </a:p>
          <a:p>
            <a:r>
              <a:rPr lang="en-US" sz="1300" dirty="0" smtClean="0">
                <a:hlinkClick r:id="rId7"/>
              </a:rPr>
              <a:t>http://grammar.about.com/od/words/a/Beside.htm</a:t>
            </a:r>
            <a:endParaRPr lang="en-US" sz="1300" dirty="0" smtClean="0"/>
          </a:p>
          <a:p>
            <a:r>
              <a:rPr lang="en-US" sz="1300" dirty="0" smtClean="0">
                <a:hlinkClick r:id="rId8"/>
              </a:rPr>
              <a:t>http://www.diffen.com/difference/Farther_vs_Further</a:t>
            </a:r>
            <a:endParaRPr lang="en-US" sz="1300" dirty="0" smtClean="0"/>
          </a:p>
          <a:p>
            <a:r>
              <a:rPr lang="en-US" sz="1300" dirty="0" smtClean="0">
                <a:hlinkClick r:id="rId9"/>
              </a:rPr>
              <a:t>http://www.diffen.com/difference/Than_vs_Then</a:t>
            </a:r>
            <a:endParaRPr lang="en-US" sz="1300" dirty="0" smtClean="0"/>
          </a:p>
          <a:p>
            <a:r>
              <a:rPr lang="en-US" sz="1300" dirty="0" smtClean="0">
                <a:hlinkClick r:id="rId10"/>
              </a:rPr>
              <a:t>http://www.diffen.com/difference/In_To_vs_Into</a:t>
            </a:r>
            <a:endParaRPr lang="en-US" sz="13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Double Negatives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sentence that contains two negative words. </a:t>
            </a:r>
          </a:p>
          <a:p>
            <a:r>
              <a:rPr lang="en-US" dirty="0" smtClean="0"/>
              <a:t>Do not write sentences with double negatives.</a:t>
            </a:r>
          </a:p>
          <a:p>
            <a:r>
              <a:rPr lang="en-US" dirty="0" smtClean="0"/>
              <a:t> To express a negative idea, you should use only one negative word.</a:t>
            </a:r>
          </a:p>
          <a:p>
            <a:pPr>
              <a:buNone/>
            </a:pPr>
            <a:r>
              <a:rPr lang="en-US" dirty="0" smtClean="0"/>
              <a:t>Ex. 1 Wrong: I can’t never remember his name.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Correct: I can never remember his name. </a:t>
            </a:r>
          </a:p>
          <a:p>
            <a:pPr>
              <a:buNone/>
            </a:pPr>
            <a:r>
              <a:rPr lang="en-US" dirty="0" smtClean="0"/>
              <a:t>Ex. 2 Wrong: We never saw no lions.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Correct: We never saw any lions.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dirty="0" smtClean="0"/>
              <a:t>Common Usage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5486400"/>
          </a:xfrm>
        </p:spPr>
        <p:txBody>
          <a:bodyPr>
            <a:normAutofit/>
          </a:bodyPr>
          <a:lstStyle/>
          <a:p>
            <a:r>
              <a:rPr lang="en-US" sz="3300" dirty="0" smtClean="0"/>
              <a:t>“To </a:t>
            </a:r>
            <a:r>
              <a:rPr lang="en-US" sz="3300" b="1" u="sng" dirty="0" smtClean="0"/>
              <a:t>accept</a:t>
            </a:r>
            <a:r>
              <a:rPr lang="en-US" sz="3300" dirty="0" smtClean="0"/>
              <a:t> most commonly means to receive willingly. </a:t>
            </a:r>
            <a:r>
              <a:rPr lang="en-US" sz="3300" b="1" u="sng" dirty="0" smtClean="0"/>
              <a:t>Except</a:t>
            </a:r>
            <a:r>
              <a:rPr lang="en-US" sz="3300" dirty="0" smtClean="0"/>
              <a:t> usually means apart from or excluding. “</a:t>
            </a:r>
            <a:br>
              <a:rPr lang="en-US" sz="3300" dirty="0" smtClean="0"/>
            </a:br>
            <a:endParaRPr lang="en-US" sz="3300" dirty="0" smtClean="0"/>
          </a:p>
          <a:p>
            <a:r>
              <a:rPr lang="en-US" sz="3300" b="1" dirty="0" smtClean="0"/>
              <a:t>“Advise</a:t>
            </a:r>
            <a:r>
              <a:rPr lang="en-US" sz="3300" dirty="0" smtClean="0"/>
              <a:t> is a verb and </a:t>
            </a:r>
            <a:r>
              <a:rPr lang="en-US" sz="3300" b="1" dirty="0" smtClean="0"/>
              <a:t>advice</a:t>
            </a:r>
            <a:r>
              <a:rPr lang="en-US" sz="3300" dirty="0" smtClean="0"/>
              <a:t> is a noun. So </a:t>
            </a:r>
            <a:r>
              <a:rPr lang="en-US" sz="3300" b="1" u="sng" dirty="0" smtClean="0"/>
              <a:t>advice</a:t>
            </a:r>
            <a:r>
              <a:rPr lang="en-US" sz="3300" dirty="0" smtClean="0"/>
              <a:t> is what is given and the act of giving advice is called </a:t>
            </a:r>
            <a:r>
              <a:rPr lang="en-US" sz="3300" b="1" u="sng" dirty="0" smtClean="0"/>
              <a:t>advising</a:t>
            </a:r>
            <a:r>
              <a:rPr lang="en-US" sz="3300" dirty="0" smtClean="0"/>
              <a:t> (or </a:t>
            </a:r>
            <a:r>
              <a:rPr lang="en-US" sz="3300" b="1" dirty="0" smtClean="0"/>
              <a:t>to advise</a:t>
            </a:r>
            <a:r>
              <a:rPr lang="en-US" sz="3300" dirty="0" smtClean="0"/>
              <a:t>).”</a:t>
            </a:r>
          </a:p>
          <a:p>
            <a:pPr>
              <a:buNone/>
            </a:pPr>
            <a:endParaRPr lang="en-US" sz="3300" dirty="0" smtClean="0"/>
          </a:p>
          <a:p>
            <a:r>
              <a:rPr lang="en-US" sz="3300" b="1" dirty="0" smtClean="0"/>
              <a:t>“</a:t>
            </a:r>
            <a:r>
              <a:rPr lang="en-US" sz="3300" dirty="0" smtClean="0"/>
              <a:t>In most situations, </a:t>
            </a:r>
            <a:r>
              <a:rPr lang="en-US" sz="3300" b="1" u="sng" dirty="0" smtClean="0"/>
              <a:t>affect</a:t>
            </a:r>
            <a:r>
              <a:rPr lang="en-US" sz="3300" u="sng" dirty="0" smtClean="0"/>
              <a:t> </a:t>
            </a:r>
            <a:r>
              <a:rPr lang="en-US" sz="3300" dirty="0" smtClean="0"/>
              <a:t>is used as a verb and </a:t>
            </a:r>
            <a:r>
              <a:rPr lang="en-US" sz="3300" b="1" u="sng" dirty="0" smtClean="0"/>
              <a:t>effect</a:t>
            </a:r>
            <a:r>
              <a:rPr lang="en-US" sz="3300" dirty="0" smtClean="0"/>
              <a:t> as a noun.”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sz="3300" b="1" u="sng" dirty="0" smtClean="0"/>
              <a:t>“All ready </a:t>
            </a:r>
            <a:r>
              <a:rPr lang="en-US" sz="3300" dirty="0" smtClean="0"/>
              <a:t>means completely prepared. </a:t>
            </a:r>
            <a:r>
              <a:rPr lang="en-US" sz="3300" b="1" u="sng" dirty="0" smtClean="0"/>
              <a:t>Already</a:t>
            </a:r>
            <a:r>
              <a:rPr lang="en-US" sz="3300" dirty="0" smtClean="0"/>
              <a:t> means prior to a specified or implied time.”</a:t>
            </a:r>
          </a:p>
          <a:p>
            <a:endParaRPr lang="en-US" sz="3300" dirty="0" smtClean="0"/>
          </a:p>
          <a:p>
            <a:pPr>
              <a:buNone/>
            </a:pPr>
            <a:endParaRPr lang="en-US" sz="3300" dirty="0" smtClean="0"/>
          </a:p>
          <a:p>
            <a:r>
              <a:rPr lang="en-US" sz="3300" dirty="0" smtClean="0"/>
              <a:t>“When exactly two entities are specified, </a:t>
            </a:r>
            <a:r>
              <a:rPr lang="en-US" sz="3300" b="1" u="sng" dirty="0" smtClean="0"/>
              <a:t>between</a:t>
            </a:r>
            <a:r>
              <a:rPr lang="en-US" sz="3300" b="1" dirty="0" smtClean="0"/>
              <a:t> </a:t>
            </a:r>
            <a:r>
              <a:rPr lang="en-US" sz="3300" dirty="0" smtClean="0"/>
              <a:t>should always be used:</a:t>
            </a:r>
            <a:br>
              <a:rPr lang="en-US" sz="3300" dirty="0" smtClean="0"/>
            </a:br>
            <a:r>
              <a:rPr lang="en-US" sz="3300" dirty="0" smtClean="0"/>
              <a:t>Ex.“This contract is entered into </a:t>
            </a:r>
            <a:r>
              <a:rPr lang="en-US" sz="3300" b="1" dirty="0" smtClean="0"/>
              <a:t>between</a:t>
            </a:r>
            <a:r>
              <a:rPr lang="en-US" sz="3300" dirty="0" smtClean="0"/>
              <a:t> the Seller and the Purchaser.” </a:t>
            </a:r>
            <a:br>
              <a:rPr lang="en-US" sz="3300" dirty="0" smtClean="0"/>
            </a:br>
            <a:r>
              <a:rPr lang="en-US" sz="3300" b="1" u="sng" dirty="0" smtClean="0"/>
              <a:t>Among</a:t>
            </a:r>
            <a:r>
              <a:rPr lang="en-US" sz="3300" b="1" dirty="0" smtClean="0"/>
              <a:t> </a:t>
            </a:r>
            <a:r>
              <a:rPr lang="en-US" sz="3300" dirty="0" smtClean="0"/>
              <a:t>should be used where the entities are considered as a group, mass or collectivity: </a:t>
            </a:r>
            <a:br>
              <a:rPr lang="en-US" sz="3300" dirty="0" smtClean="0"/>
            </a:br>
            <a:r>
              <a:rPr lang="en-US" sz="3300" dirty="0" smtClean="0"/>
              <a:t>Ex. “There is consensus </a:t>
            </a:r>
            <a:r>
              <a:rPr lang="en-US" sz="3300" b="1" dirty="0" smtClean="0"/>
              <a:t>among</a:t>
            </a:r>
            <a:r>
              <a:rPr lang="en-US" sz="3300" dirty="0" smtClean="0"/>
              <a:t> shareholders that this approach be adopted.”</a:t>
            </a:r>
            <a:br>
              <a:rPr lang="en-US" sz="3300" dirty="0" smtClean="0"/>
            </a:br>
            <a:endParaRPr lang="en-US" sz="3300" dirty="0" smtClean="0"/>
          </a:p>
          <a:p>
            <a:pPr>
              <a:buNone/>
            </a:pPr>
            <a:endParaRPr lang="en-US" sz="3300" dirty="0" smtClean="0"/>
          </a:p>
          <a:p>
            <a:r>
              <a:rPr lang="en-US" sz="3300" dirty="0" smtClean="0"/>
              <a:t>“</a:t>
            </a:r>
            <a:r>
              <a:rPr lang="en-US" sz="3300" b="1" u="sng" dirty="0" smtClean="0"/>
              <a:t>Beside </a:t>
            </a:r>
            <a:r>
              <a:rPr lang="en-US" sz="3300" dirty="0" smtClean="0"/>
              <a:t>is a preposition meaning "next to.“ </a:t>
            </a:r>
            <a:r>
              <a:rPr lang="en-US" sz="3300" b="1" u="sng" dirty="0" smtClean="0"/>
              <a:t>Besides </a:t>
            </a:r>
            <a:r>
              <a:rPr lang="en-US" sz="3300" dirty="0" smtClean="0"/>
              <a:t>is a preposition meaning "except" or "in addition to.“”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b="1" u="sng" dirty="0" smtClean="0"/>
              <a:t>“Farther</a:t>
            </a:r>
            <a:r>
              <a:rPr lang="en-US" dirty="0" smtClean="0"/>
              <a:t> is used in relation to physical distance; it means "at or to a greater distance" whereas </a:t>
            </a:r>
            <a:r>
              <a:rPr lang="en-US" b="1" dirty="0" smtClean="0"/>
              <a:t>"</a:t>
            </a:r>
            <a:r>
              <a:rPr lang="en-US" b="1" u="sng" dirty="0" smtClean="0"/>
              <a:t>further</a:t>
            </a:r>
            <a:r>
              <a:rPr lang="en-US" b="1" dirty="0" smtClean="0"/>
              <a:t>"</a:t>
            </a:r>
            <a:r>
              <a:rPr lang="en-US" dirty="0" smtClean="0"/>
              <a:t> means "to a greater degree".”</a:t>
            </a:r>
          </a:p>
          <a:p>
            <a:endParaRPr lang="en-US" dirty="0" smtClean="0"/>
          </a:p>
          <a:p>
            <a:r>
              <a:rPr lang="en-US" dirty="0" smtClean="0"/>
              <a:t>“When the context is that of a comparing, use "</a:t>
            </a:r>
            <a:r>
              <a:rPr lang="en-US" b="1" u="sng" dirty="0" smtClean="0"/>
              <a:t>than</a:t>
            </a:r>
            <a:r>
              <a:rPr lang="en-US" dirty="0" smtClean="0"/>
              <a:t>"; in most other cases, especially when used in the context of time or the order in which events occur, the correct usage is "</a:t>
            </a:r>
            <a:r>
              <a:rPr lang="en-US" b="1" u="sng" dirty="0" smtClean="0"/>
              <a:t>then</a:t>
            </a:r>
            <a:r>
              <a:rPr lang="en-US" dirty="0" smtClean="0"/>
              <a:t>".”</a:t>
            </a:r>
          </a:p>
          <a:p>
            <a:endParaRPr lang="en-US" dirty="0" smtClean="0"/>
          </a:p>
          <a:p>
            <a:r>
              <a:rPr lang="en-US" dirty="0" smtClean="0"/>
              <a:t>There, Their, and They’re</a:t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http://www.youtube.com/watch?v=jdyhxtIZsJc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458200" cy="6477000"/>
          </a:xfrm>
        </p:spPr>
        <p:txBody>
          <a:bodyPr>
            <a:normAutofit/>
          </a:bodyPr>
          <a:lstStyle/>
          <a:p>
            <a:r>
              <a:rPr lang="en-US" dirty="0" smtClean="0"/>
              <a:t>To, Too, and Two </a:t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http://www.youtube.com/watch?v=J5GWRL65Ky4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“</a:t>
            </a:r>
            <a:r>
              <a:rPr lang="en-US" b="1" u="sng" dirty="0" smtClean="0"/>
              <a:t>Into</a:t>
            </a:r>
            <a:r>
              <a:rPr lang="en-US" dirty="0" smtClean="0"/>
              <a:t> indicates movement, action or transformation. "</a:t>
            </a:r>
            <a:r>
              <a:rPr lang="en-US" b="1" u="sng" dirty="0" smtClean="0"/>
              <a:t>In to</a:t>
            </a:r>
            <a:r>
              <a:rPr lang="en-US" dirty="0" smtClean="0"/>
              <a:t>" is usually used to mean "in order </a:t>
            </a:r>
            <a:r>
              <a:rPr lang="en-US" smtClean="0"/>
              <a:t>to".”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Pronoun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dirty="0" smtClean="0"/>
              <a:t>The relation between a pronoun’s form and its use in a sentence is known as case. English has three cases: nominative, objective, and possessive. 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3352800"/>
          <a:ext cx="8077200" cy="31890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2514600"/>
                <a:gridCol w="4038600"/>
              </a:tblGrid>
              <a:tr h="53896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Case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Pronoun Form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Uses in Sentence</a:t>
                      </a:r>
                      <a:endParaRPr lang="en-US" sz="2000" dirty="0"/>
                    </a:p>
                  </a:txBody>
                  <a:tcPr/>
                </a:tc>
              </a:tr>
              <a:tr h="54645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Nominative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I, we,</a:t>
                      </a:r>
                      <a:r>
                        <a:rPr lang="en-US" sz="2000" baseline="0" dirty="0" smtClean="0"/>
                        <a:t> you, he, she, it, they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Subject of</a:t>
                      </a:r>
                      <a:r>
                        <a:rPr lang="en-US" sz="2000" baseline="0" dirty="0" smtClean="0"/>
                        <a:t> a verb, Predicate Pronoun</a:t>
                      </a:r>
                      <a:endParaRPr lang="en-US" sz="2000" dirty="0"/>
                    </a:p>
                  </a:txBody>
                  <a:tcPr/>
                </a:tc>
              </a:tr>
              <a:tr h="94319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Objective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Me, us, you,</a:t>
                      </a:r>
                      <a:r>
                        <a:rPr lang="en-US" sz="2000" baseline="0" dirty="0" smtClean="0"/>
                        <a:t> him, her, it, them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Direct or Indirect Object, Object of a preposition</a:t>
                      </a:r>
                      <a:endParaRPr lang="en-US" sz="2000" dirty="0"/>
                    </a:p>
                  </a:txBody>
                  <a:tcPr/>
                </a:tc>
              </a:tr>
              <a:tr h="94319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Possessive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My, mine, our/s, your/s,</a:t>
                      </a:r>
                      <a:r>
                        <a:rPr lang="en-US" sz="2000" baseline="0" dirty="0" smtClean="0"/>
                        <a:t> his, hers, her, its, their/s</a:t>
                      </a:r>
                      <a:r>
                        <a:rPr lang="en-US" sz="2000" dirty="0" smtClean="0"/>
                        <a:t>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To</a:t>
                      </a:r>
                      <a:r>
                        <a:rPr lang="en-US" sz="2000" baseline="0" dirty="0" smtClean="0"/>
                        <a:t> show ownership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Nominative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a </a:t>
            </a:r>
            <a:r>
              <a:rPr lang="en-US" dirty="0"/>
              <a:t>p</a:t>
            </a:r>
            <a:r>
              <a:rPr lang="en-US" dirty="0" smtClean="0"/>
              <a:t>ersonal pronoun in the nominative case (1) as the subject of a verb or (2) as a predicate pronoun.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90600" y="3352800"/>
          <a:ext cx="7239000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5257800"/>
              </a:tblGrid>
              <a:tr h="6858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Subject of a Verb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THEY are expecting a package.</a:t>
                      </a:r>
                    </a:p>
                    <a:p>
                      <a:r>
                        <a:rPr lang="en-US" sz="2400" dirty="0" smtClean="0"/>
                        <a:t>After</a:t>
                      </a:r>
                      <a:r>
                        <a:rPr lang="en-US" sz="2400" baseline="0" dirty="0" smtClean="0"/>
                        <a:t> school, Ralph and HE headed for home. </a:t>
                      </a:r>
                      <a:endParaRPr lang="en-US" sz="2400" dirty="0" smtClean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Predicate Pronoun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The chairperson will be SHE. 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a personal pronoun in the objective case as (1) a direct object (2) indirect object or (3) the object of a preposition.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3505200"/>
          <a:ext cx="76962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5943600"/>
              </a:tblGrid>
              <a:tr h="9144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Direct Object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 admire HIM. </a:t>
                      </a:r>
                    </a:p>
                    <a:p>
                      <a:r>
                        <a:rPr lang="en-US" sz="2400" dirty="0" smtClean="0"/>
                        <a:t>Debi met Tom and HER in the gym.</a:t>
                      </a:r>
                      <a:r>
                        <a:rPr lang="en-US" sz="2400" baseline="0" dirty="0" smtClean="0"/>
                        <a:t> </a:t>
                      </a:r>
                      <a:endParaRPr lang="en-US" sz="2400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Indirect Object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The usher handed THEM a</a:t>
                      </a:r>
                      <a:r>
                        <a:rPr lang="en-US" sz="2400" baseline="0" dirty="0" smtClean="0"/>
                        <a:t> program. </a:t>
                      </a:r>
                      <a:endParaRPr lang="en-US" sz="2400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Object of a Preposition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Alice</a:t>
                      </a:r>
                      <a:r>
                        <a:rPr lang="en-US" sz="2400" baseline="0" dirty="0" smtClean="0"/>
                        <a:t> sat beside HER.</a:t>
                      </a:r>
                    </a:p>
                    <a:p>
                      <a:r>
                        <a:rPr lang="en-US" sz="2400" baseline="0" dirty="0" smtClean="0"/>
                        <a:t>Do not leave without Michael and ME. 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662</Words>
  <Application>Microsoft Office PowerPoint</Application>
  <PresentationFormat>On-screen Show (4:3)</PresentationFormat>
  <Paragraphs>93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Double Negatives/ Usage Problems/ Pronoun Cases/ Who vs. Whom</vt:lpstr>
      <vt:lpstr>Double Negatives</vt:lpstr>
      <vt:lpstr>Common Usage Problems</vt:lpstr>
      <vt:lpstr>Slide 4</vt:lpstr>
      <vt:lpstr>Slide 5</vt:lpstr>
      <vt:lpstr>Slide 6</vt:lpstr>
      <vt:lpstr>Pronoun Cases</vt:lpstr>
      <vt:lpstr>Nominative Case</vt:lpstr>
      <vt:lpstr>Objective Case</vt:lpstr>
      <vt:lpstr>Possessive Case</vt:lpstr>
      <vt:lpstr>Who VS. Whom</vt:lpstr>
      <vt:lpstr>Who VS. Whom</vt:lpstr>
      <vt:lpstr>Sources Used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Double Negatives/ Usage Problems/ Pronoun Cases/ Who vs. Whom</dc:title>
  <dc:creator>mcox34</dc:creator>
  <cp:lastModifiedBy>mcox34</cp:lastModifiedBy>
  <cp:revision>33</cp:revision>
  <dcterms:created xsi:type="dcterms:W3CDTF">2013-12-01T19:41:44Z</dcterms:created>
  <dcterms:modified xsi:type="dcterms:W3CDTF">2014-08-03T22:52:45Z</dcterms:modified>
</cp:coreProperties>
</file>