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75" r:id="rId10"/>
    <p:sldId id="263" r:id="rId11"/>
    <p:sldId id="276" r:id="rId12"/>
    <p:sldId id="265" r:id="rId13"/>
    <p:sldId id="266" r:id="rId14"/>
    <p:sldId id="264" r:id="rId15"/>
    <p:sldId id="277" r:id="rId16"/>
    <p:sldId id="267" r:id="rId17"/>
    <p:sldId id="285" r:id="rId18"/>
    <p:sldId id="286" r:id="rId19"/>
    <p:sldId id="278" r:id="rId20"/>
    <p:sldId id="268" r:id="rId21"/>
    <p:sldId id="279" r:id="rId22"/>
    <p:sldId id="269" r:id="rId23"/>
    <p:sldId id="280" r:id="rId24"/>
    <p:sldId id="270" r:id="rId25"/>
    <p:sldId id="281" r:id="rId26"/>
    <p:sldId id="271" r:id="rId27"/>
    <p:sldId id="282" r:id="rId28"/>
    <p:sldId id="272" r:id="rId29"/>
    <p:sldId id="283" r:id="rId30"/>
    <p:sldId id="273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BB51-834D-4DE6-9A58-931552B6C5FA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AC3-C411-4E7C-ACB3-AAD6F887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BB51-834D-4DE6-9A58-931552B6C5FA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AC3-C411-4E7C-ACB3-AAD6F887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BB51-834D-4DE6-9A58-931552B6C5FA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AC3-C411-4E7C-ACB3-AAD6F887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BB51-834D-4DE6-9A58-931552B6C5FA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AC3-C411-4E7C-ACB3-AAD6F887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BB51-834D-4DE6-9A58-931552B6C5FA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AC3-C411-4E7C-ACB3-AAD6F887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BB51-834D-4DE6-9A58-931552B6C5FA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AC3-C411-4E7C-ACB3-AAD6F887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BB51-834D-4DE6-9A58-931552B6C5FA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AC3-C411-4E7C-ACB3-AAD6F887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BB51-834D-4DE6-9A58-931552B6C5FA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AC3-C411-4E7C-ACB3-AAD6F887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BB51-834D-4DE6-9A58-931552B6C5FA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AC3-C411-4E7C-ACB3-AAD6F887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BB51-834D-4DE6-9A58-931552B6C5FA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AC3-C411-4E7C-ACB3-AAD6F887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BB51-834D-4DE6-9A58-931552B6C5FA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AC3-C411-4E7C-ACB3-AAD6F887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BB51-834D-4DE6-9A58-931552B6C5FA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5FAC3-C411-4E7C-ACB3-AAD6F887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dd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0"/>
            <a:ext cx="7086600" cy="6914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10200"/>
            <a:ext cx="7772400" cy="1447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92D050"/>
                </a:solidFill>
              </a:rPr>
              <a:t>End Marks/ Punctuation</a:t>
            </a:r>
            <a:endParaRPr lang="en-US" sz="5400" b="1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Commas…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4040188" cy="609600"/>
          </a:xfrm>
        </p:spPr>
        <p:txBody>
          <a:bodyPr/>
          <a:lstStyle/>
          <a:p>
            <a:r>
              <a:rPr lang="en-US" dirty="0" smtClean="0"/>
              <a:t>Introductory Material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373563"/>
          </a:xfrm>
        </p:spPr>
        <p:txBody>
          <a:bodyPr/>
          <a:lstStyle/>
          <a:p>
            <a:r>
              <a:rPr lang="en-US" dirty="0" smtClean="0"/>
              <a:t>Use a comma after an introductory word, phrase, or clause. </a:t>
            </a:r>
          </a:p>
          <a:p>
            <a:r>
              <a:rPr lang="en-US" dirty="0" smtClean="0"/>
              <a:t>Ex. Yes, Jim is our best debater.</a:t>
            </a:r>
          </a:p>
          <a:p>
            <a:r>
              <a:rPr lang="en-US" dirty="0" smtClean="0"/>
              <a:t>Ex. With very little money, she left for the big city.</a:t>
            </a:r>
          </a:p>
          <a:p>
            <a:r>
              <a:rPr lang="en-US" dirty="0" smtClean="0"/>
              <a:t>Ex. After he finished school, Roy joined the army.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219201"/>
            <a:ext cx="4041775" cy="457200"/>
          </a:xfrm>
        </p:spPr>
        <p:txBody>
          <a:bodyPr/>
          <a:lstStyle/>
          <a:p>
            <a:r>
              <a:rPr lang="en-US" dirty="0" smtClean="0"/>
              <a:t>Parenthetical Expressions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95800" y="1752600"/>
            <a:ext cx="4419599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commas to set off parenthetical expressions (names of people being addressed, certain adverbs, common expressions, and contrasting expressions)</a:t>
            </a:r>
          </a:p>
          <a:p>
            <a:r>
              <a:rPr lang="en-US" dirty="0" smtClean="0"/>
              <a:t>Ex. That’s the right answer, Doug. </a:t>
            </a:r>
          </a:p>
          <a:p>
            <a:r>
              <a:rPr lang="en-US" dirty="0" smtClean="0"/>
              <a:t>Ex. This solution, I think, is the best. </a:t>
            </a:r>
          </a:p>
          <a:p>
            <a:r>
              <a:rPr lang="en-US" dirty="0" smtClean="0"/>
              <a:t>Ex. The river is long, not deep. </a:t>
            </a:r>
          </a:p>
          <a:p>
            <a:r>
              <a:rPr lang="en-US" dirty="0" smtClean="0"/>
              <a:t>Ex. We chose, therefore, not to go.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gp1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Commas in Nonessential and </a:t>
            </a:r>
            <a:br>
              <a:rPr lang="en-US" dirty="0" smtClean="0"/>
            </a:br>
            <a:r>
              <a:rPr lang="en-US" dirty="0" smtClean="0"/>
              <a:t>Essential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commas to set off nonessential expressions. These expressions are additional phrases or clauses that can be left out.</a:t>
            </a:r>
          </a:p>
          <a:p>
            <a:r>
              <a:rPr lang="en-US" dirty="0" smtClean="0"/>
              <a:t>Expressions that are essential cannot be left out without changing the meaning of the sentence.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Essential Expressions</a:t>
            </a:r>
          </a:p>
          <a:p>
            <a:pPr>
              <a:buNone/>
            </a:pPr>
            <a:r>
              <a:rPr lang="en-US" dirty="0" smtClean="0"/>
              <a:t>	- The Hollywood star Clark Gable appeared in this film. </a:t>
            </a:r>
          </a:p>
          <a:p>
            <a:pPr>
              <a:buNone/>
            </a:pPr>
            <a:r>
              <a:rPr lang="en-US" dirty="0" smtClean="0"/>
              <a:t>	- I am looking for a beautiful gift that is inexpensive.</a:t>
            </a:r>
          </a:p>
          <a:p>
            <a:r>
              <a:rPr lang="en-US" dirty="0" smtClean="0"/>
              <a:t>Nonessential Expressions</a:t>
            </a:r>
          </a:p>
          <a:p>
            <a:pPr>
              <a:buNone/>
            </a:pPr>
            <a:r>
              <a:rPr lang="en-US" dirty="0" smtClean="0"/>
              <a:t>	- Clark Gable, the Hollywood star, appeared in this film. </a:t>
            </a:r>
          </a:p>
          <a:p>
            <a:pPr>
              <a:buNone/>
            </a:pPr>
            <a:r>
              <a:rPr lang="en-US" dirty="0" smtClean="0"/>
              <a:t>	- I bought this beautiful gift, which was inexpensive, at the local boutique.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p169p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305800"/>
          </a:xfr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p169p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819400"/>
            <a:ext cx="9144000" cy="967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Commas…</a:t>
            </a:r>
            <a:br>
              <a:rPr lang="en-US" dirty="0" smtClean="0"/>
            </a:br>
            <a:r>
              <a:rPr lang="en-US" sz="2700" dirty="0" smtClean="0"/>
              <a:t>(Dates and Geographical Names, and other uses of the comma)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When a date is made up of two or more parts, use a comma after each item except when a month is followed by a day or year.</a:t>
            </a:r>
          </a:p>
          <a:p>
            <a:r>
              <a:rPr lang="en-US" dirty="0" smtClean="0"/>
              <a:t>Ex. Thursday, March 14, 1988, is my date of birth. </a:t>
            </a:r>
          </a:p>
          <a:p>
            <a:r>
              <a:rPr lang="en-US" dirty="0" smtClean="0"/>
              <a:t>Ex. March 14 is my birthday.</a:t>
            </a:r>
          </a:p>
          <a:p>
            <a:r>
              <a:rPr lang="en-US" dirty="0" smtClean="0"/>
              <a:t>Ex. I was born in March 1988.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Commas…</a:t>
            </a:r>
            <a:br>
              <a:rPr lang="en-US" dirty="0" smtClean="0"/>
            </a:br>
            <a:r>
              <a:rPr lang="en-US" sz="2700" dirty="0" smtClean="0"/>
              <a:t>(Dates and Geographical Names, and other uses of the comma)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geographical name is made up of two or more parts, use a comma after each </a:t>
            </a:r>
            <a:r>
              <a:rPr lang="en-US" dirty="0" err="1" smtClean="0"/>
              <a:t>otem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Ex. My family is moving to Honolulu, Hawaii, tomorrow.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Commas…</a:t>
            </a:r>
            <a:br>
              <a:rPr lang="en-US" dirty="0" smtClean="0"/>
            </a:br>
            <a:r>
              <a:rPr lang="en-US" sz="2700" dirty="0" smtClean="0"/>
              <a:t>(Dates and Geographical Names, and other uses of the comma)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922"/>
                <a:gridCol w="6613878"/>
              </a:tblGrid>
              <a:tr h="549738">
                <a:tc>
                  <a:txBody>
                    <a:bodyPr/>
                    <a:lstStyle/>
                    <a:p>
                      <a:r>
                        <a:rPr lang="en-US" dirty="0" smtClean="0"/>
                        <a:t>Other 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738"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Send the letter to Robert Brown, 16 Sun Lane, Lima, Ohio 45801. </a:t>
                      </a:r>
                      <a:endParaRPr lang="en-US" dirty="0"/>
                    </a:p>
                  </a:txBody>
                  <a:tcPr/>
                </a:tc>
              </a:tr>
              <a:tr h="948862">
                <a:tc>
                  <a:txBody>
                    <a:bodyPr/>
                    <a:lstStyle/>
                    <a:p>
                      <a:r>
                        <a:rPr lang="en-US" dirty="0" smtClean="0"/>
                        <a:t>Salutation and Closing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Dear Bob,</a:t>
                      </a:r>
                      <a:r>
                        <a:rPr lang="en-US" baseline="0" dirty="0" smtClean="0"/>
                        <a:t> Sincerely, </a:t>
                      </a:r>
                      <a:endParaRPr lang="en-US" dirty="0"/>
                    </a:p>
                  </a:txBody>
                  <a:tcPr/>
                </a:tc>
              </a:tr>
              <a:tr h="549738">
                <a:tc>
                  <a:txBody>
                    <a:bodyPr/>
                    <a:lstStyle/>
                    <a:p>
                      <a:r>
                        <a:rPr lang="en-US" dirty="0" smtClean="0"/>
                        <a:t>Numbers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68,851 miles</a:t>
                      </a:r>
                      <a:endParaRPr lang="en-US" dirty="0"/>
                    </a:p>
                  </a:txBody>
                  <a:tcPr/>
                </a:tc>
              </a:tr>
              <a:tr h="948862">
                <a:tc>
                  <a:txBody>
                    <a:bodyPr/>
                    <a:lstStyle/>
                    <a:p>
                      <a:r>
                        <a:rPr lang="en-US" dirty="0" smtClean="0"/>
                        <a:t>Direct Quotations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“I’ll see you tonight,” Gail said, “after the play is over.”</a:t>
                      </a:r>
                      <a:endParaRPr lang="en-US" dirty="0"/>
                    </a:p>
                  </a:txBody>
                  <a:tcPr/>
                </a:tc>
              </a:tr>
              <a:tr h="948862"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prevent confusion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studying, Peter went outside to play ball.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p1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4800" y="0"/>
            <a:ext cx="94488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b="1" dirty="0" smtClean="0"/>
              <a:t>Use a period to end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a declarative sentence (Roosevelt was president of the United </a:t>
            </a:r>
            <a:r>
              <a:rPr lang="en-US" dirty="0" smtClean="0"/>
              <a:t>States.)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an imperative sentence (Drive straight </a:t>
            </a:r>
            <a:r>
              <a:rPr lang="en-US" dirty="0" smtClean="0"/>
              <a:t>ahead.)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-an indirect question (I asked where we were going.)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u="sng" dirty="0" smtClean="0"/>
              <a:t>most</a:t>
            </a:r>
            <a:r>
              <a:rPr lang="en-US" dirty="0" smtClean="0"/>
              <a:t> abbreviations (Mr. Rd. Tenn. Mt.)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semicolon to join independent clauses that are not already joined by the coordinating conjunctions (FANBOYS). </a:t>
            </a:r>
          </a:p>
          <a:p>
            <a:r>
              <a:rPr lang="en-US" dirty="0" smtClean="0"/>
              <a:t>A semicolon may be used to avoid confusion when independent clauses or items in a series already contain commas.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p1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9248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smtClean="0"/>
              <a:t>Use a colon before a list of items following an independent clause. </a:t>
            </a:r>
          </a:p>
          <a:p>
            <a:r>
              <a:rPr lang="en-US" dirty="0" smtClean="0"/>
              <a:t>Ex. We traveled to three cities: Chicago, St. Louis, and Kansas City.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3505200"/>
          <a:ext cx="7315200" cy="182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4114800"/>
              </a:tblGrid>
              <a:tr h="386963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963">
                <a:tc>
                  <a:txBody>
                    <a:bodyPr/>
                    <a:lstStyle/>
                    <a:p>
                      <a:r>
                        <a:rPr lang="en-US" dirty="0" smtClean="0"/>
                        <a:t>Numerals Giving</a:t>
                      </a:r>
                      <a:r>
                        <a:rPr lang="en-US" baseline="0" dirty="0" smtClean="0"/>
                        <a:t> the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4:30 P.M.</a:t>
                      </a:r>
                      <a:endParaRPr lang="en-US" dirty="0"/>
                    </a:p>
                  </a:txBody>
                  <a:tcPr/>
                </a:tc>
              </a:tr>
              <a:tr h="386963">
                <a:tc>
                  <a:txBody>
                    <a:bodyPr/>
                    <a:lstStyle/>
                    <a:p>
                      <a:r>
                        <a:rPr lang="en-US" dirty="0" smtClean="0"/>
                        <a:t>Salutations in Business letter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Dear Sir:</a:t>
                      </a:r>
                      <a:endParaRPr lang="en-US" dirty="0"/>
                    </a:p>
                  </a:txBody>
                  <a:tcPr/>
                </a:tc>
              </a:tr>
              <a:tr h="667910">
                <a:tc>
                  <a:txBody>
                    <a:bodyPr/>
                    <a:lstStyle/>
                    <a:p>
                      <a:r>
                        <a:rPr lang="en-US" dirty="0" smtClean="0"/>
                        <a:t>Labels Used</a:t>
                      </a:r>
                      <a:r>
                        <a:rPr lang="en-US" baseline="0" dirty="0" smtClean="0"/>
                        <a:t> to Signal Important Ideas: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Warning: Keep this out of the reach of</a:t>
                      </a:r>
                      <a:r>
                        <a:rPr lang="en-US" baseline="0" dirty="0" smtClean="0"/>
                        <a:t> children.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p1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488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Quotation Marks With Direct 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direct quotation represents a person’s exact speech or thoughts and is enclosed in quotation marks (“ “).</a:t>
            </a:r>
          </a:p>
          <a:p>
            <a:pPr>
              <a:buNone/>
            </a:pPr>
            <a:r>
              <a:rPr lang="en-US" dirty="0" smtClean="0"/>
              <a:t>	- Ex. “Set the table for breakfast.” Dad said. </a:t>
            </a:r>
          </a:p>
          <a:p>
            <a:r>
              <a:rPr lang="en-US" dirty="0" smtClean="0"/>
              <a:t>An indirect quotation reports the general meaning of what a person said or thought and does NOT require quotation marks. </a:t>
            </a:r>
          </a:p>
          <a:p>
            <a:pPr>
              <a:buNone/>
            </a:pPr>
            <a:r>
              <a:rPr lang="en-US" dirty="0" smtClean="0"/>
              <a:t>	- Bill said that you would help me.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p1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Underlining vs. Quotation Marks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Underlined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Quotation Marks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Title of a book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Title of a play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Title of a movie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Title of a television series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Title</a:t>
                      </a:r>
                      <a:r>
                        <a:rPr lang="en-US" baseline="0" dirty="0" smtClean="0"/>
                        <a:t> of a painting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/>
                        <a:t>Name of a Sea Craft (</a:t>
                      </a:r>
                      <a:r>
                        <a:rPr lang="en-US" baseline="0" dirty="0" err="1" smtClean="0"/>
                        <a:t>i.e</a:t>
                      </a:r>
                      <a:r>
                        <a:rPr lang="en-US" baseline="0" dirty="0" smtClean="0"/>
                        <a:t> submarine or boat)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/>
                        <a:t>Number used as a name (Ex. Thirteen is an unlucky number)</a:t>
                      </a:r>
                      <a:endParaRPr lang="en-US" dirty="0" smtClean="0"/>
                    </a:p>
                    <a:p>
                      <a:pPr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Title of a short story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Title</a:t>
                      </a:r>
                      <a:r>
                        <a:rPr lang="en-US" baseline="0" dirty="0" smtClean="0"/>
                        <a:t> of an article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/>
                        <a:t> Title of a song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p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Hyphen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hyphen is used to form numbers, such as </a:t>
            </a:r>
            <a:r>
              <a:rPr lang="en-US" i="1" dirty="0" smtClean="0"/>
              <a:t>twenty-one and forty-two</a:t>
            </a:r>
            <a:r>
              <a:rPr lang="en-US" dirty="0" smtClean="0"/>
              <a:t>, and with fractions that are used as adjectives, </a:t>
            </a:r>
            <a:r>
              <a:rPr lang="en-US" i="1" dirty="0" smtClean="0"/>
              <a:t>the three-fifths rule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Hyphens are also used with certain prefixes and suffixes</a:t>
            </a:r>
            <a:r>
              <a:rPr lang="en-US" i="1" dirty="0" smtClean="0"/>
              <a:t>, post-season game</a:t>
            </a:r>
            <a:r>
              <a:rPr lang="en-US" dirty="0" smtClean="0"/>
              <a:t>, and with certain compound nouns, </a:t>
            </a:r>
            <a:r>
              <a:rPr lang="en-US" i="1" dirty="0" smtClean="0"/>
              <a:t>great-grandmother</a:t>
            </a:r>
            <a:r>
              <a:rPr lang="en-US" dirty="0" smtClean="0"/>
              <a:t>, and modifiers, </a:t>
            </a:r>
            <a:r>
              <a:rPr lang="en-US" i="1" dirty="0" smtClean="0"/>
              <a:t>once-a-month meeting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DO NOT use hyphens with compound proper adjectives or modifiers that include and word ending a word ending in </a:t>
            </a:r>
            <a:r>
              <a:rPr lang="en-US" dirty="0" err="1" smtClean="0"/>
              <a:t>ly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Grammar Workbook p.183</a:t>
            </a:r>
            <a:endParaRPr lang="en-US" dirty="0"/>
          </a:p>
        </p:txBody>
      </p:sp>
      <p:pic>
        <p:nvPicPr>
          <p:cNvPr id="4" name="Content Placeholder 3" descr="gp1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33400" y="0"/>
            <a:ext cx="102108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question mark to end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interrogative sentence (Who are you?)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incomplete question (Certainly, we should have lunch. Where?)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statement that is intended as a question ( We are early?)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Apostrophe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the possessive of nouns according to the following rules.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819400"/>
          <a:ext cx="8153400" cy="3124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7457"/>
                <a:gridCol w="3845943"/>
              </a:tblGrid>
              <a:tr h="505691">
                <a:tc>
                  <a:txBody>
                    <a:bodyPr/>
                    <a:lstStyle/>
                    <a:p>
                      <a:r>
                        <a:rPr lang="en-US" dirty="0" smtClean="0"/>
                        <a:t>Rules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</a:tr>
              <a:tr h="872836">
                <a:tc>
                  <a:txBody>
                    <a:bodyPr/>
                    <a:lstStyle/>
                    <a:p>
                      <a:r>
                        <a:rPr lang="en-US" dirty="0" smtClean="0"/>
                        <a:t>Add an ‘s to show</a:t>
                      </a:r>
                      <a:r>
                        <a:rPr lang="en-US" baseline="0" dirty="0" smtClean="0"/>
                        <a:t> the possessive of most </a:t>
                      </a:r>
                      <a:r>
                        <a:rPr lang="en-US" b="1" baseline="0" dirty="0" smtClean="0"/>
                        <a:t>singular nouns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father’s car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- boss’s office</a:t>
                      </a:r>
                      <a:endParaRPr lang="en-US" dirty="0"/>
                    </a:p>
                  </a:txBody>
                  <a:tcPr/>
                </a:tc>
              </a:tr>
              <a:tr h="872836">
                <a:tc>
                  <a:txBody>
                    <a:bodyPr/>
                    <a:lstStyle/>
                    <a:p>
                      <a:r>
                        <a:rPr lang="en-US" dirty="0" smtClean="0"/>
                        <a:t>Add just an apostrophe to show possession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b="1" baseline="0" dirty="0" smtClean="0"/>
                        <a:t>plural nouns ending in –s or –</a:t>
                      </a:r>
                      <a:r>
                        <a:rPr lang="en-US" b="1" baseline="0" dirty="0" err="1" smtClean="0"/>
                        <a:t>es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dogs’ owner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- churches’ congregation</a:t>
                      </a:r>
                      <a:endParaRPr lang="en-US" dirty="0"/>
                    </a:p>
                  </a:txBody>
                  <a:tcPr/>
                </a:tc>
              </a:tr>
              <a:tr h="872836">
                <a:tc>
                  <a:txBody>
                    <a:bodyPr/>
                    <a:lstStyle/>
                    <a:p>
                      <a:r>
                        <a:rPr lang="en-US" dirty="0" smtClean="0"/>
                        <a:t>Add an ‘s to show possession of </a:t>
                      </a:r>
                      <a:r>
                        <a:rPr lang="en-US" b="1" dirty="0" smtClean="0"/>
                        <a:t>plural nouns that do not end in</a:t>
                      </a:r>
                      <a:r>
                        <a:rPr lang="en-US" b="1" baseline="0" dirty="0" smtClean="0"/>
                        <a:t> –s or –</a:t>
                      </a:r>
                      <a:r>
                        <a:rPr lang="en-US" b="1" baseline="0" dirty="0" err="1" smtClean="0"/>
                        <a:t>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the four men’s cars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- the geese’s feathers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Grammar Workbook p.185</a:t>
            </a:r>
            <a:endParaRPr lang="en-US" dirty="0"/>
          </a:p>
        </p:txBody>
      </p:sp>
      <p:pic>
        <p:nvPicPr>
          <p:cNvPr id="4" name="Content Placeholder 3" descr="gp1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Exclamation 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an exclamation mark to end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exclamatory sentence (That was a wonderful trip!)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imperative sentence </a:t>
            </a:r>
            <a:r>
              <a:rPr lang="en-US" b="1" u="sng" dirty="0" smtClean="0"/>
              <a:t>if</a:t>
            </a:r>
            <a:r>
              <a:rPr lang="en-US" dirty="0" smtClean="0"/>
              <a:t> the command is urgent and forceful (Be quiet!)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after an interjection expressing strong emotion (Wow! This is fun.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p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Commas in a Compound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comma BEFORE the conjunction to separate two independent clauses in a compound sentence.</a:t>
            </a:r>
          </a:p>
          <a:p>
            <a:r>
              <a:rPr lang="en-US" dirty="0" smtClean="0"/>
              <a:t>Ex. I cooked dinner, and Glenda set the table.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Commas in a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commas to separate three or more words, phrases or clauses in a series</a:t>
            </a:r>
          </a:p>
          <a:p>
            <a:r>
              <a:rPr lang="en-US" dirty="0" smtClean="0"/>
              <a:t>Ex. Firs, spruces, and pines are evergreen trees. </a:t>
            </a:r>
          </a:p>
          <a:p>
            <a:r>
              <a:rPr lang="en-US" dirty="0" smtClean="0"/>
              <a:t>Ex. They traveled out of New York, through Pennsylvania, and into Ohio.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Commas between Adjectives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commas to separate adjectives of EQUAL rank. Do not use commas to separate adjectives that must stay in specific order.</a:t>
            </a:r>
          </a:p>
          <a:p>
            <a:r>
              <a:rPr lang="en-US" dirty="0" smtClean="0"/>
              <a:t>Examples:</a:t>
            </a:r>
          </a:p>
          <a:p>
            <a:r>
              <a:rPr lang="en-US" i="1" dirty="0" smtClean="0"/>
              <a:t>With Commas</a:t>
            </a:r>
            <a:r>
              <a:rPr lang="en-US" dirty="0" smtClean="0"/>
              <a:t>: He drove a shiny, green sedan. </a:t>
            </a:r>
          </a:p>
          <a:p>
            <a:r>
              <a:rPr lang="en-US" i="1" dirty="0" smtClean="0"/>
              <a:t>Without Commas</a:t>
            </a:r>
            <a:r>
              <a:rPr lang="en-US" dirty="0" smtClean="0"/>
              <a:t>: The attic was filled with many old clothes.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p1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839</Words>
  <Application>Microsoft Office PowerPoint</Application>
  <PresentationFormat>On-screen Show (4:3)</PresentationFormat>
  <Paragraphs>116</Paragraphs>
  <Slides>31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End Marks/ Punctuation</vt:lpstr>
      <vt:lpstr>Period</vt:lpstr>
      <vt:lpstr>Question Mark</vt:lpstr>
      <vt:lpstr>Exclamation Mark</vt:lpstr>
      <vt:lpstr>Slide 5</vt:lpstr>
      <vt:lpstr>Commas in a Compound Sentence</vt:lpstr>
      <vt:lpstr>Commas in a Series</vt:lpstr>
      <vt:lpstr>Commas between Adjectives</vt:lpstr>
      <vt:lpstr>Slide 9</vt:lpstr>
      <vt:lpstr>Commas…</vt:lpstr>
      <vt:lpstr>Slide 11</vt:lpstr>
      <vt:lpstr>Commas in Nonessential and  Essential Expressions</vt:lpstr>
      <vt:lpstr>Slide 13</vt:lpstr>
      <vt:lpstr>Slide 14</vt:lpstr>
      <vt:lpstr>Slide 15</vt:lpstr>
      <vt:lpstr>Commas… (Dates and Geographical Names, and other uses of the comma) </vt:lpstr>
      <vt:lpstr>Commas… (Dates and Geographical Names, and other uses of the comma)</vt:lpstr>
      <vt:lpstr>Commas… (Dates and Geographical Names, and other uses of the comma)</vt:lpstr>
      <vt:lpstr>Slide 19</vt:lpstr>
      <vt:lpstr>Semicolon</vt:lpstr>
      <vt:lpstr>Slide 21</vt:lpstr>
      <vt:lpstr>Colon</vt:lpstr>
      <vt:lpstr>Slide 23</vt:lpstr>
      <vt:lpstr>Quotation Marks With Direct Quotes</vt:lpstr>
      <vt:lpstr>Slide 25</vt:lpstr>
      <vt:lpstr>Underlining vs. Quotation Marks</vt:lpstr>
      <vt:lpstr>Slide 27</vt:lpstr>
      <vt:lpstr>The Hyphen</vt:lpstr>
      <vt:lpstr>Grammar Workbook p.183</vt:lpstr>
      <vt:lpstr>The Apostrophe</vt:lpstr>
      <vt:lpstr>Grammar Workbook p.185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Marks/ Punctuation</dc:title>
  <dc:creator>mc12829</dc:creator>
  <cp:lastModifiedBy>mcox34</cp:lastModifiedBy>
  <cp:revision>52</cp:revision>
  <dcterms:created xsi:type="dcterms:W3CDTF">2013-11-26T15:18:59Z</dcterms:created>
  <dcterms:modified xsi:type="dcterms:W3CDTF">2014-08-03T22:58:44Z</dcterms:modified>
</cp:coreProperties>
</file>